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2"/>
  </p:notesMasterIdLst>
  <p:sldIdLst>
    <p:sldId id="256" r:id="rId2"/>
    <p:sldId id="323" r:id="rId3"/>
    <p:sldId id="370" r:id="rId4"/>
    <p:sldId id="371" r:id="rId5"/>
    <p:sldId id="372" r:id="rId6"/>
    <p:sldId id="373" r:id="rId7"/>
    <p:sldId id="377" r:id="rId8"/>
    <p:sldId id="385" r:id="rId9"/>
    <p:sldId id="386" r:id="rId10"/>
    <p:sldId id="381" r:id="rId11"/>
    <p:sldId id="382" r:id="rId12"/>
    <p:sldId id="387" r:id="rId13"/>
    <p:sldId id="388" r:id="rId14"/>
    <p:sldId id="389" r:id="rId15"/>
    <p:sldId id="390" r:id="rId16"/>
    <p:sldId id="391" r:id="rId17"/>
    <p:sldId id="383" r:id="rId18"/>
    <p:sldId id="392" r:id="rId19"/>
    <p:sldId id="393" r:id="rId20"/>
    <p:sldId id="394" r:id="rId21"/>
    <p:sldId id="374" r:id="rId22"/>
    <p:sldId id="376" r:id="rId23"/>
    <p:sldId id="375" r:id="rId24"/>
    <p:sldId id="378" r:id="rId25"/>
    <p:sldId id="395" r:id="rId26"/>
    <p:sldId id="396" r:id="rId27"/>
    <p:sldId id="397" r:id="rId28"/>
    <p:sldId id="398" r:id="rId29"/>
    <p:sldId id="399" r:id="rId30"/>
    <p:sldId id="403" r:id="rId31"/>
    <p:sldId id="404" r:id="rId32"/>
    <p:sldId id="406" r:id="rId33"/>
    <p:sldId id="379" r:id="rId34"/>
    <p:sldId id="380" r:id="rId35"/>
    <p:sldId id="400" r:id="rId36"/>
    <p:sldId id="401" r:id="rId37"/>
    <p:sldId id="405" r:id="rId38"/>
    <p:sldId id="408" r:id="rId39"/>
    <p:sldId id="402" r:id="rId40"/>
    <p:sldId id="407" r:id="rId4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2" autoAdjust="0"/>
    <p:restoredTop sz="93716" autoAdjust="0"/>
  </p:normalViewPr>
  <p:slideViewPr>
    <p:cSldViewPr>
      <p:cViewPr varScale="1">
        <p:scale>
          <a:sx n="119" d="100"/>
          <a:sy n="119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rPr lang="ja-JP" altLang="en-US"/>
              <a:t>2025/11/19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r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6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6D07911E-05C0-4FB5-A7CD-489C44533130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83F064-3404-4030-8FB0-4DC45BCBBB1B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DC15CFC8-D95C-4C25-A189-1DC5123CFA80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18F37A-86C7-4E04-B764-66C8A3653543}"/>
              </a:ext>
            </a:extLst>
          </p:cNvPr>
          <p:cNvSpPr txBox="1"/>
          <p:nvPr userDrawn="1"/>
        </p:nvSpPr>
        <p:spPr>
          <a:xfrm>
            <a:off x="8717318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>
                <a:solidFill>
                  <a:srgbClr val="011893"/>
                </a:solidFill>
              </a:rPr>
              <a:t>卒論の書き方</a:t>
            </a:r>
            <a:endParaRPr kumimoji="1" lang="ja-JP" altLang="en-US" sz="44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F5A1A7ED-1DFE-8542-8134-9D6E833AD4A3}"/>
              </a:ext>
            </a:extLst>
          </p:cNvPr>
          <p:cNvSpPr/>
          <p:nvPr/>
        </p:nvSpPr>
        <p:spPr>
          <a:xfrm>
            <a:off x="1691680" y="692696"/>
            <a:ext cx="2376264" cy="504056"/>
          </a:xfrm>
          <a:prstGeom prst="wedgeRoundRectCallout">
            <a:avLst>
              <a:gd name="adj1" fmla="val -991"/>
              <a:gd name="adj2" fmla="val 1044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</a:rPr>
              <a:t>主に数値計算系の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卒業論文の構成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916832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95536" y="2636912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5536" y="3356992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95536" y="4077072"/>
            <a:ext cx="216024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1800" y="1988840"/>
            <a:ext cx="6253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なぜこの研究を行うか</a:t>
            </a:r>
            <a:r>
              <a:rPr lang="en-US" altLang="ja-JP" sz="2000"/>
              <a:t>(</a:t>
            </a:r>
            <a:r>
              <a:rPr lang="ja-JP" altLang="en-US" sz="2000"/>
              <a:t>イントロダクション</a:t>
            </a:r>
            <a:r>
              <a:rPr lang="en-US" altLang="ja-JP" sz="2000"/>
              <a:t>)</a:t>
            </a:r>
            <a:endParaRPr kumimoji="1" lang="ja-JP" altLang="en-US" sz="28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1800" y="2708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この研究をどのように行うか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71800" y="34818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どのような結果が出たか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1800" y="422108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この研究にはどんな意味があるか</a:t>
            </a:r>
          </a:p>
        </p:txBody>
      </p:sp>
    </p:spTree>
    <p:extLst>
      <p:ext uri="{BB962C8B-B14F-4D97-AF65-F5344CB8AC3E}">
        <p14:creationId xmlns:p14="http://schemas.microsoft.com/office/powerpoint/2010/main" val="413547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卒業論文の構成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131840" y="2708920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131840" y="3429000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4149080"/>
            <a:ext cx="2160240" cy="720080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119675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自分のやったこと</a:t>
            </a:r>
            <a:r>
              <a:rPr kumimoji="1" lang="ja-JP" altLang="en-US" sz="2800"/>
              <a:t>をがんばって書きがちだが</a:t>
            </a:r>
          </a:p>
        </p:txBody>
      </p:sp>
      <p:sp>
        <p:nvSpPr>
          <p:cNvPr id="8" name="楕円 7"/>
          <p:cNvSpPr/>
          <p:nvPr/>
        </p:nvSpPr>
        <p:spPr>
          <a:xfrm>
            <a:off x="1619672" y="1556792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8" idx="4"/>
            <a:endCxn id="4" idx="1"/>
          </p:cNvCxnSpPr>
          <p:nvPr/>
        </p:nvCxnSpPr>
        <p:spPr>
          <a:xfrm rot="16200000" flipH="1">
            <a:off x="1727684" y="1664804"/>
            <a:ext cx="136815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stCxn id="8" idx="4"/>
            <a:endCxn id="5" idx="1"/>
          </p:cNvCxnSpPr>
          <p:nvPr/>
        </p:nvCxnSpPr>
        <p:spPr>
          <a:xfrm rot="16200000" flipH="1">
            <a:off x="1367644" y="2024844"/>
            <a:ext cx="208823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211960" y="537321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卒論は</a:t>
            </a:r>
            <a:r>
              <a:rPr lang="ja-JP" altLang="en-US" sz="2800">
                <a:solidFill>
                  <a:srgbClr val="011893"/>
                </a:solidFill>
              </a:rPr>
              <a:t>こっち</a:t>
            </a:r>
            <a:r>
              <a:rPr lang="ja-JP" altLang="en-US" sz="2800"/>
              <a:t>を書く練習</a:t>
            </a:r>
            <a:endParaRPr kumimoji="1" lang="ja-JP" altLang="en-US" sz="2800"/>
          </a:p>
        </p:txBody>
      </p:sp>
      <p:sp>
        <p:nvSpPr>
          <p:cNvPr id="19" name="楕円 18"/>
          <p:cNvSpPr/>
          <p:nvPr/>
        </p:nvSpPr>
        <p:spPr>
          <a:xfrm>
            <a:off x="5868144" y="5373216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/>
          <p:cNvCxnSpPr>
            <a:stCxn id="19" idx="0"/>
            <a:endCxn id="3" idx="3"/>
          </p:cNvCxnSpPr>
          <p:nvPr/>
        </p:nvCxnSpPr>
        <p:spPr>
          <a:xfrm rot="16200000" flipV="1">
            <a:off x="4103948" y="3537012"/>
            <a:ext cx="302433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0"/>
            <a:endCxn id="6" idx="3"/>
          </p:cNvCxnSpPr>
          <p:nvPr/>
        </p:nvCxnSpPr>
        <p:spPr>
          <a:xfrm rot="16200000" flipV="1">
            <a:off x="5184068" y="4617132"/>
            <a:ext cx="86409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3131840" y="1988840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83768" y="126876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ありがちなパターン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2132856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3212976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79960" y="3861048"/>
            <a:ext cx="575830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kumimoji="1" lang="ja-JP" altLang="en-US" sz="2800"/>
              <a:t>を修正した手法</a:t>
            </a:r>
            <a:r>
              <a:rPr kumimoji="1" lang="en-US" altLang="ja-JP" sz="2800"/>
              <a:t>X'</a:t>
            </a:r>
            <a:r>
              <a:rPr kumimoji="1" lang="ja-JP" altLang="en-US" sz="2800"/>
              <a:t>を考案した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008127-B1D3-2045-A8D8-51FDF322831B}"/>
              </a:ext>
            </a:extLst>
          </p:cNvPr>
          <p:cNvSpPr txBox="1"/>
          <p:nvPr/>
        </p:nvSpPr>
        <p:spPr>
          <a:xfrm>
            <a:off x="1187624" y="4509120"/>
            <a:ext cx="5759910" cy="52322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X'</a:t>
            </a:r>
            <a:r>
              <a:rPr kumimoji="1" lang="ja-JP" altLang="en-US" sz="2800"/>
              <a:t>は</a:t>
            </a:r>
            <a:r>
              <a:rPr kumimoji="1" lang="en-US" altLang="ja-JP" sz="2800"/>
              <a:t>X</a:t>
            </a:r>
            <a:r>
              <a:rPr kumimoji="1" lang="ja-JP" altLang="en-US" sz="2800"/>
              <a:t>に比べて</a:t>
            </a:r>
            <a:r>
              <a:rPr kumimoji="1" lang="en-US" altLang="ja-JP" sz="2800"/>
              <a:t>20%</a:t>
            </a:r>
            <a:r>
              <a:rPr kumimoji="1" lang="ja-JP" altLang="en-US" sz="2800"/>
              <a:t>精度が改善した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A6D12F-B179-A64C-97C2-0F64B106C209}"/>
              </a:ext>
            </a:extLst>
          </p:cNvPr>
          <p:cNvSpPr txBox="1"/>
          <p:nvPr/>
        </p:nvSpPr>
        <p:spPr>
          <a:xfrm>
            <a:off x="251520" y="23488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D4A8BC-AA6C-A14E-ABE4-145387D4660A}"/>
              </a:ext>
            </a:extLst>
          </p:cNvPr>
          <p:cNvSpPr txBox="1"/>
          <p:nvPr/>
        </p:nvSpPr>
        <p:spPr>
          <a:xfrm>
            <a:off x="251520" y="3212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A89583-C2A3-5D43-9752-BD59FDE44807}"/>
              </a:ext>
            </a:extLst>
          </p:cNvPr>
          <p:cNvSpPr txBox="1"/>
          <p:nvPr/>
        </p:nvSpPr>
        <p:spPr>
          <a:xfrm>
            <a:off x="251520" y="38610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87A0A7-8BB7-FD4F-BFA1-BE94112225AF}"/>
              </a:ext>
            </a:extLst>
          </p:cNvPr>
          <p:cNvSpPr txBox="1"/>
          <p:nvPr/>
        </p:nvSpPr>
        <p:spPr>
          <a:xfrm>
            <a:off x="251520" y="45091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E70411-FB4C-5147-B403-6BE7685DC027}"/>
              </a:ext>
            </a:extLst>
          </p:cNvPr>
          <p:cNvSpPr txBox="1"/>
          <p:nvPr/>
        </p:nvSpPr>
        <p:spPr>
          <a:xfrm>
            <a:off x="1187624" y="5229200"/>
            <a:ext cx="6886822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の精度改善という目的を達成できた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C65E73-3BEC-0D41-9DA2-BABC1D9FA607}"/>
              </a:ext>
            </a:extLst>
          </p:cNvPr>
          <p:cNvSpPr txBox="1"/>
          <p:nvPr/>
        </p:nvSpPr>
        <p:spPr>
          <a:xfrm>
            <a:off x="259184" y="522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</a:t>
            </a:r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28E3E596-F279-D449-95D1-00E15825B094}"/>
              </a:ext>
            </a:extLst>
          </p:cNvPr>
          <p:cNvCxnSpPr>
            <a:stCxn id="6" idx="3"/>
            <a:endCxn id="14" idx="3"/>
          </p:cNvCxnSpPr>
          <p:nvPr/>
        </p:nvCxnSpPr>
        <p:spPr>
          <a:xfrm>
            <a:off x="5201864" y="3474586"/>
            <a:ext cx="2872582" cy="2016224"/>
          </a:xfrm>
          <a:prstGeom prst="bentConnector3">
            <a:avLst>
              <a:gd name="adj1" fmla="val 10795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183BB0-4C20-5541-8671-ED60889A1F51}"/>
              </a:ext>
            </a:extLst>
          </p:cNvPr>
          <p:cNvSpPr txBox="1"/>
          <p:nvPr/>
        </p:nvSpPr>
        <p:spPr>
          <a:xfrm>
            <a:off x="7236296" y="4293096"/>
            <a:ext cx="180049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74D62B4-D767-404A-AB64-17FA4F76BB39}"/>
              </a:ext>
            </a:extLst>
          </p:cNvPr>
          <p:cNvSpPr txBox="1"/>
          <p:nvPr/>
        </p:nvSpPr>
        <p:spPr>
          <a:xfrm>
            <a:off x="2627784" y="616530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一見、目的と考察が対応しているように見える</a:t>
            </a:r>
          </a:p>
        </p:txBody>
      </p:sp>
    </p:spTree>
    <p:extLst>
      <p:ext uri="{BB962C8B-B14F-4D97-AF65-F5344CB8AC3E}">
        <p14:creationId xmlns:p14="http://schemas.microsoft.com/office/powerpoint/2010/main" val="237726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AFE5C3-1DC4-9B4E-B6EA-FC3FEB5D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69FDD0-F141-284D-9832-BD1C9A201B17}"/>
              </a:ext>
            </a:extLst>
          </p:cNvPr>
          <p:cNvSpPr txBox="1"/>
          <p:nvPr/>
        </p:nvSpPr>
        <p:spPr>
          <a:xfrm>
            <a:off x="1043608" y="2420888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549494-6CD3-554C-B5A4-923695DA7EF7}"/>
              </a:ext>
            </a:extLst>
          </p:cNvPr>
          <p:cNvSpPr txBox="1"/>
          <p:nvPr/>
        </p:nvSpPr>
        <p:spPr>
          <a:xfrm>
            <a:off x="1043608" y="4725144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559A3D-B731-AF48-8A0C-BAE37E54C084}"/>
              </a:ext>
            </a:extLst>
          </p:cNvPr>
          <p:cNvSpPr txBox="1"/>
          <p:nvPr/>
        </p:nvSpPr>
        <p:spPr>
          <a:xfrm>
            <a:off x="107504" y="26369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695C9D-54E9-714B-B950-590852C5B1F7}"/>
              </a:ext>
            </a:extLst>
          </p:cNvPr>
          <p:cNvSpPr txBox="1"/>
          <p:nvPr/>
        </p:nvSpPr>
        <p:spPr>
          <a:xfrm>
            <a:off x="107504" y="47251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A531D7-1589-FB4A-8852-6D95C4515CC4}"/>
              </a:ext>
            </a:extLst>
          </p:cNvPr>
          <p:cNvSpPr txBox="1"/>
          <p:nvPr/>
        </p:nvSpPr>
        <p:spPr>
          <a:xfrm>
            <a:off x="251520" y="1052736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イントロダクション</a:t>
            </a:r>
            <a:r>
              <a:rPr lang="en-US" altLang="ja-JP" sz="2800"/>
              <a:t>(</a:t>
            </a:r>
            <a:r>
              <a:rPr lang="ja-JP" altLang="en-US" sz="2800"/>
              <a:t>背景＋目的</a:t>
            </a:r>
            <a:r>
              <a:rPr lang="en-US" altLang="ja-JP" sz="2800"/>
              <a:t>)</a:t>
            </a:r>
            <a:r>
              <a:rPr lang="ja-JP" altLang="en-US" sz="2800"/>
              <a:t>の役割：</a:t>
            </a:r>
            <a:endParaRPr lang="en-US" altLang="ja-JP" sz="2800"/>
          </a:p>
          <a:p>
            <a:r>
              <a:rPr lang="ja-JP" altLang="en-US" sz="2800"/>
              <a:t>　　読者に「この研究は必要だ」と納得させる</a:t>
            </a:r>
            <a:endParaRPr kumimoji="1" lang="ja-JP" altLang="en-US" sz="2800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7C767043-7945-084B-AE7E-172CC2434D3C}"/>
              </a:ext>
            </a:extLst>
          </p:cNvPr>
          <p:cNvSpPr/>
          <p:nvPr/>
        </p:nvSpPr>
        <p:spPr>
          <a:xfrm>
            <a:off x="2483768" y="3573016"/>
            <a:ext cx="5688632" cy="86409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分野</a:t>
            </a:r>
            <a:r>
              <a:rPr kumimoji="1" lang="en-US" altLang="ja-JP" sz="2400">
                <a:solidFill>
                  <a:schemeClr val="tx1"/>
                </a:solidFill>
              </a:rPr>
              <a:t>A</a:t>
            </a:r>
            <a:r>
              <a:rPr kumimoji="1" lang="ja-JP" altLang="en-US" sz="2400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手法</a:t>
            </a:r>
            <a:r>
              <a:rPr lang="en-US" altLang="ja-JP" sz="2400">
                <a:solidFill>
                  <a:schemeClr val="tx1"/>
                </a:solidFill>
              </a:rPr>
              <a:t>X</a:t>
            </a:r>
            <a:r>
              <a:rPr lang="ja-JP" altLang="en-US" sz="2400">
                <a:solidFill>
                  <a:schemeClr val="tx1"/>
                </a:solidFill>
              </a:rPr>
              <a:t>が主流なのはなぜか？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CD68296-D707-0F46-AAB6-3D5B59D83289}"/>
              </a:ext>
            </a:extLst>
          </p:cNvPr>
          <p:cNvSpPr/>
          <p:nvPr/>
        </p:nvSpPr>
        <p:spPr>
          <a:xfrm>
            <a:off x="2123728" y="5445224"/>
            <a:ext cx="6624736" cy="864096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なぜ手法</a:t>
            </a:r>
            <a:r>
              <a:rPr kumimoji="1" lang="en-US" altLang="ja-JP" sz="2400">
                <a:solidFill>
                  <a:schemeClr val="tx1"/>
                </a:solidFill>
              </a:rPr>
              <a:t>X</a:t>
            </a:r>
            <a:r>
              <a:rPr kumimoji="1" lang="ja-JP" altLang="en-US" sz="24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どのくらい改善したいのか？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4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418ED1-BA1F-734D-97E8-2166195AB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863050C-24E2-2C40-BEF3-FE4331FF0A59}"/>
              </a:ext>
            </a:extLst>
          </p:cNvPr>
          <p:cNvSpPr txBox="1"/>
          <p:nvPr/>
        </p:nvSpPr>
        <p:spPr>
          <a:xfrm>
            <a:off x="1187624" y="1268760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B379D9-BFFD-9B49-AFC2-F1566DA02964}"/>
              </a:ext>
            </a:extLst>
          </p:cNvPr>
          <p:cNvSpPr txBox="1"/>
          <p:nvPr/>
        </p:nvSpPr>
        <p:spPr>
          <a:xfrm>
            <a:off x="251520" y="14847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827E96-FA62-5143-A5E9-23D3F4234C76}"/>
              </a:ext>
            </a:extLst>
          </p:cNvPr>
          <p:cNvSpPr txBox="1"/>
          <p:nvPr/>
        </p:nvSpPr>
        <p:spPr>
          <a:xfrm>
            <a:off x="1187624" y="2708920"/>
            <a:ext cx="68407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近年、</a:t>
            </a:r>
            <a:r>
              <a:rPr lang="en-US" altLang="ja-JP" sz="2800"/>
              <a:t>A</a:t>
            </a:r>
            <a:r>
              <a:rPr lang="ja-JP" altLang="en-US" sz="2800"/>
              <a:t>という分野は発展を続けており、様々な応用例が提案されている</a:t>
            </a:r>
            <a:r>
              <a:rPr lang="en-US" altLang="ja-JP" sz="2800"/>
              <a:t>[1-5]</a:t>
            </a:r>
            <a:r>
              <a:rPr lang="ja-JP" altLang="en-US" sz="2800"/>
              <a:t>。</a:t>
            </a:r>
            <a:r>
              <a:rPr lang="en-US" altLang="ja-JP" sz="2800"/>
              <a:t>A</a:t>
            </a:r>
            <a:r>
              <a:rPr lang="ja-JP" altLang="en-US" sz="2800"/>
              <a:t>という分野では、</a:t>
            </a:r>
            <a:r>
              <a:rPr lang="en-US" altLang="ja-JP" sz="2800"/>
              <a:t>X</a:t>
            </a:r>
            <a:r>
              <a:rPr lang="ja-JP" altLang="en-US" sz="2800"/>
              <a:t>、</a:t>
            </a:r>
            <a:r>
              <a:rPr lang="en-US" altLang="ja-JP" sz="2800"/>
              <a:t>Y</a:t>
            </a:r>
            <a:r>
              <a:rPr lang="ja-JP" altLang="en-US" sz="2800"/>
              <a:t>、</a:t>
            </a:r>
            <a:r>
              <a:rPr lang="en-US" altLang="ja-JP" sz="2800"/>
              <a:t>Z</a:t>
            </a:r>
            <a:r>
              <a:rPr lang="ja-JP" altLang="en-US" sz="2800"/>
              <a:t>という多くの手法が提案されたが、計算量と精度のバランスから、現在は手法</a:t>
            </a:r>
            <a:r>
              <a:rPr lang="en-US" altLang="ja-JP" sz="2800"/>
              <a:t>X</a:t>
            </a:r>
            <a:r>
              <a:rPr lang="ja-JP" altLang="en-US" sz="2800"/>
              <a:t>が主流である</a:t>
            </a:r>
            <a:r>
              <a:rPr lang="en-US" altLang="ja-JP" sz="2800"/>
              <a:t>[6,7]</a:t>
            </a:r>
            <a:r>
              <a:rPr lang="ja-JP" altLang="en-US" sz="2800"/>
              <a:t>。</a:t>
            </a:r>
            <a:endParaRPr kumimoji="1" lang="ja-JP" altLang="en-US" sz="28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22F27A3-46AD-3F46-845B-F296FC6ABBA2}"/>
              </a:ext>
            </a:extLst>
          </p:cNvPr>
          <p:cNvSpPr/>
          <p:nvPr/>
        </p:nvSpPr>
        <p:spPr>
          <a:xfrm rot="5400000">
            <a:off x="4175956" y="224086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AEEBC4-095E-804B-8191-11C6BC53C657}"/>
              </a:ext>
            </a:extLst>
          </p:cNvPr>
          <p:cNvSpPr txBox="1"/>
          <p:nvPr/>
        </p:nvSpPr>
        <p:spPr>
          <a:xfrm>
            <a:off x="251520" y="35010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4CA15824-47D7-974C-8E3F-185049631A57}"/>
              </a:ext>
            </a:extLst>
          </p:cNvPr>
          <p:cNvSpPr/>
          <p:nvPr/>
        </p:nvSpPr>
        <p:spPr>
          <a:xfrm>
            <a:off x="3995936" y="5013176"/>
            <a:ext cx="4032448" cy="122413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分野</a:t>
            </a:r>
            <a:r>
              <a:rPr kumimoji="1" lang="en-US" altLang="ja-JP">
                <a:solidFill>
                  <a:schemeClr val="tx1"/>
                </a:solidFill>
              </a:rPr>
              <a:t>A</a:t>
            </a:r>
            <a:r>
              <a:rPr kumimoji="1" lang="ja-JP" altLang="en-US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kumimoji="1" lang="ja-JP" altLang="en-US">
                <a:solidFill>
                  <a:srgbClr val="011893"/>
                </a:solidFill>
              </a:rPr>
              <a:t>多くの応用成功例があるから</a:t>
            </a:r>
            <a:endParaRPr kumimoji="1" lang="en-US" altLang="ja-JP">
              <a:solidFill>
                <a:srgbClr val="011893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手法</a:t>
            </a:r>
            <a:r>
              <a:rPr lang="en-US" altLang="ja-JP">
                <a:solidFill>
                  <a:schemeClr val="tx1"/>
                </a:solidFill>
              </a:rPr>
              <a:t>X</a:t>
            </a:r>
            <a:r>
              <a:rPr lang="ja-JP" altLang="en-US">
                <a:solidFill>
                  <a:schemeClr val="tx1"/>
                </a:solidFill>
              </a:rPr>
              <a:t>が主流なのはなぜか？</a:t>
            </a:r>
            <a:endParaRPr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lang="ja-JP" altLang="en-US">
                <a:solidFill>
                  <a:srgbClr val="011893"/>
                </a:solidFill>
              </a:rPr>
              <a:t>バランスが良いから</a:t>
            </a:r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D16A60-0DA4-2C41-B6D5-7444FF468D6A}"/>
              </a:ext>
            </a:extLst>
          </p:cNvPr>
          <p:cNvSpPr txBox="1"/>
          <p:nvPr/>
        </p:nvSpPr>
        <p:spPr>
          <a:xfrm>
            <a:off x="467544" y="638132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適切に引用しながらストーリーに説得力をもたせる</a:t>
            </a:r>
          </a:p>
        </p:txBody>
      </p:sp>
    </p:spTree>
    <p:extLst>
      <p:ext uri="{BB962C8B-B14F-4D97-AF65-F5344CB8AC3E}">
        <p14:creationId xmlns:p14="http://schemas.microsoft.com/office/powerpoint/2010/main" val="23151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4D81F23-A044-6245-AA4E-0953605F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460878-3D01-0242-9D2C-D9FB504D5E5E}"/>
              </a:ext>
            </a:extLst>
          </p:cNvPr>
          <p:cNvSpPr txBox="1"/>
          <p:nvPr/>
        </p:nvSpPr>
        <p:spPr>
          <a:xfrm>
            <a:off x="1403648" y="1268760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3376B9-12B0-2C4D-AEF0-32ED6AF2F7C6}"/>
              </a:ext>
            </a:extLst>
          </p:cNvPr>
          <p:cNvSpPr txBox="1"/>
          <p:nvPr/>
        </p:nvSpPr>
        <p:spPr>
          <a:xfrm>
            <a:off x="467544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661FF6F6-3B26-514A-81E1-251537B630FD}"/>
              </a:ext>
            </a:extLst>
          </p:cNvPr>
          <p:cNvSpPr/>
          <p:nvPr/>
        </p:nvSpPr>
        <p:spPr>
          <a:xfrm rot="5400000">
            <a:off x="3887924" y="188082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E03FBF-457F-1F47-B364-BF50EC3D5A34}"/>
              </a:ext>
            </a:extLst>
          </p:cNvPr>
          <p:cNvSpPr txBox="1"/>
          <p:nvPr/>
        </p:nvSpPr>
        <p:spPr>
          <a:xfrm>
            <a:off x="1403648" y="2348879"/>
            <a:ext cx="742980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を分野</a:t>
            </a:r>
            <a:r>
              <a:rPr lang="en-US" altLang="ja-JP" sz="2800"/>
              <a:t>B</a:t>
            </a:r>
            <a:r>
              <a:rPr lang="ja-JP" altLang="en-US" sz="2800"/>
              <a:t>にも適用したいが、分野</a:t>
            </a:r>
            <a:r>
              <a:rPr lang="en-US" altLang="ja-JP" sz="2800"/>
              <a:t>B</a:t>
            </a:r>
            <a:r>
              <a:rPr lang="ja-JP" altLang="en-US" sz="2800"/>
              <a:t>で実用的に使うには最低でも正解率○○</a:t>
            </a:r>
            <a:r>
              <a:rPr lang="en-US" altLang="ja-JP" sz="2800"/>
              <a:t>%</a:t>
            </a:r>
            <a:r>
              <a:rPr lang="ja-JP" altLang="en-US" sz="2800"/>
              <a:t>は必要となる。そのためには精度を</a:t>
            </a:r>
            <a:r>
              <a:rPr lang="en-US" altLang="ja-JP" sz="2800"/>
              <a:t>40%</a:t>
            </a:r>
            <a:r>
              <a:rPr lang="ja-JP" altLang="en-US" sz="2800"/>
              <a:t>改善したい。</a:t>
            </a:r>
            <a:endParaRPr lang="en-US" altLang="ja-JP" sz="28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92FD03D9-C02E-7F4A-9638-F6D73FF679FD}"/>
              </a:ext>
            </a:extLst>
          </p:cNvPr>
          <p:cNvSpPr/>
          <p:nvPr/>
        </p:nvSpPr>
        <p:spPr>
          <a:xfrm>
            <a:off x="1907704" y="4005064"/>
            <a:ext cx="6876256" cy="1368152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</a:rPr>
              <a:t>なぜ手法</a:t>
            </a:r>
            <a:r>
              <a:rPr kumimoji="1" lang="en-US" altLang="ja-JP" sz="2000">
                <a:solidFill>
                  <a:schemeClr val="tx1"/>
                </a:solidFill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000">
              <a:solidFill>
                <a:schemeClr val="tx1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→</a:t>
            </a:r>
            <a:r>
              <a:rPr lang="en-US" altLang="ja-JP" sz="2000">
                <a:solidFill>
                  <a:schemeClr val="tx1"/>
                </a:solidFill>
              </a:rPr>
              <a:t> </a:t>
            </a:r>
            <a:r>
              <a:rPr lang="ja-JP" altLang="en-US" sz="2000">
                <a:solidFill>
                  <a:srgbClr val="011893"/>
                </a:solidFill>
              </a:rPr>
              <a:t>分野</a:t>
            </a:r>
            <a:r>
              <a:rPr lang="en-US" altLang="ja-JP" sz="2000">
                <a:solidFill>
                  <a:srgbClr val="011893"/>
                </a:solidFill>
              </a:rPr>
              <a:t>B</a:t>
            </a:r>
            <a:r>
              <a:rPr lang="ja-JP" altLang="en-US" sz="2000">
                <a:solidFill>
                  <a:srgbClr val="011893"/>
                </a:solidFill>
              </a:rPr>
              <a:t>にも適用したいが、現状では精度が足りないから</a:t>
            </a:r>
            <a:endParaRPr kumimoji="1" lang="en-US" altLang="ja-JP" sz="2000">
              <a:solidFill>
                <a:srgbClr val="011893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どのくらい改善したいのか？</a:t>
            </a:r>
            <a:endParaRPr lang="en-US" altLang="ja-JP" sz="2000">
              <a:solidFill>
                <a:schemeClr val="tx1"/>
              </a:solidFill>
            </a:endParaRPr>
          </a:p>
          <a:p>
            <a:r>
              <a:rPr kumimoji="1" lang="ja-JP" altLang="en-US" sz="2000">
                <a:solidFill>
                  <a:schemeClr val="tx1"/>
                </a:solidFill>
              </a:rPr>
              <a:t>→</a:t>
            </a:r>
            <a:r>
              <a:rPr kumimoji="1" lang="en-US" altLang="ja-JP" sz="2000">
                <a:solidFill>
                  <a:schemeClr val="tx1"/>
                </a:solidFill>
              </a:rPr>
              <a:t> </a:t>
            </a:r>
            <a:r>
              <a:rPr kumimoji="1" lang="en-US" altLang="ja-JP" sz="2000">
                <a:solidFill>
                  <a:srgbClr val="011893"/>
                </a:solidFill>
              </a:rPr>
              <a:t>40%</a:t>
            </a:r>
            <a:r>
              <a:rPr kumimoji="1" lang="ja-JP" altLang="en-US" sz="2000">
                <a:solidFill>
                  <a:srgbClr val="011893"/>
                </a:solidFill>
              </a:rPr>
              <a:t>は改善したい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F67A71-2E0E-BD45-A2C7-CBE758A306AE}"/>
              </a:ext>
            </a:extLst>
          </p:cNvPr>
          <p:cNvSpPr txBox="1"/>
          <p:nvPr/>
        </p:nvSpPr>
        <p:spPr>
          <a:xfrm>
            <a:off x="1475656" y="609329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読者が納得するような「ストーリー」を作る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C35220-C70B-324A-B0EE-F92CDAA9A113}"/>
              </a:ext>
            </a:extLst>
          </p:cNvPr>
          <p:cNvSpPr txBox="1"/>
          <p:nvPr/>
        </p:nvSpPr>
        <p:spPr>
          <a:xfrm>
            <a:off x="467544" y="2780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427022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5C3576-45FD-5E43-8930-6CF5E88BA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504732-FB8B-9C40-8C8F-273050937BA3}"/>
              </a:ext>
            </a:extLst>
          </p:cNvPr>
          <p:cNvSpPr txBox="1"/>
          <p:nvPr/>
        </p:nvSpPr>
        <p:spPr>
          <a:xfrm>
            <a:off x="539552" y="126876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考察では「イントロで提示した問題」に答える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D8DE06-2F9B-F647-9ED0-96E5EFD124BF}"/>
              </a:ext>
            </a:extLst>
          </p:cNvPr>
          <p:cNvSpPr txBox="1"/>
          <p:nvPr/>
        </p:nvSpPr>
        <p:spPr>
          <a:xfrm>
            <a:off x="467544" y="2492896"/>
            <a:ext cx="705834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手法</a:t>
            </a:r>
            <a:r>
              <a:rPr kumimoji="1" lang="en-US" altLang="ja-JP" sz="2400"/>
              <a:t>X</a:t>
            </a:r>
            <a:r>
              <a:rPr kumimoji="1" lang="ja-JP" altLang="en-US" sz="2400"/>
              <a:t>を分野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に適用したいから精度を改善したい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656103-EA62-6A43-90D9-CB44F060B955}"/>
              </a:ext>
            </a:extLst>
          </p:cNvPr>
          <p:cNvSpPr txBox="1"/>
          <p:nvPr/>
        </p:nvSpPr>
        <p:spPr>
          <a:xfrm>
            <a:off x="539552" y="4941168"/>
            <a:ext cx="698477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本研究により</a:t>
            </a:r>
            <a:r>
              <a:rPr kumimoji="1" lang="en-US" altLang="ja-JP" sz="2400"/>
              <a:t>20%</a:t>
            </a:r>
            <a:r>
              <a:rPr kumimoji="1" lang="ja-JP" altLang="en-US" sz="2400"/>
              <a:t>という精度改善を得られた。しかし、分野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に利用するためにはさらなる改善が不可欠である。より精度を改善するには・・・</a:t>
            </a:r>
            <a:endParaRPr kumimoji="1" lang="en-US" altLang="ja-JP" sz="2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9AB776-77E2-F240-BF8A-83555420E826}"/>
              </a:ext>
            </a:extLst>
          </p:cNvPr>
          <p:cNvSpPr/>
          <p:nvPr/>
        </p:nvSpPr>
        <p:spPr>
          <a:xfrm>
            <a:off x="683568" y="3356992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6CCE9B-2DB9-7C46-AF15-1621A9EAE7ED}"/>
              </a:ext>
            </a:extLst>
          </p:cNvPr>
          <p:cNvSpPr/>
          <p:nvPr/>
        </p:nvSpPr>
        <p:spPr>
          <a:xfrm>
            <a:off x="1331640" y="3356992"/>
            <a:ext cx="6912768" cy="86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「考案した手法</a:t>
            </a:r>
            <a:r>
              <a:rPr lang="en-US" altLang="ja-JP" sz="2400"/>
              <a:t>X'</a:t>
            </a:r>
            <a:r>
              <a:rPr lang="ja-JP" altLang="en-US" sz="2400"/>
              <a:t>は分野</a:t>
            </a:r>
            <a:r>
              <a:rPr lang="en-US" altLang="ja-JP" sz="2400"/>
              <a:t>B</a:t>
            </a:r>
            <a:r>
              <a:rPr lang="ja-JP" altLang="en-US" sz="2400"/>
              <a:t>に適用できるのか？」に答えなくてはならない</a:t>
            </a:r>
            <a:endParaRPr lang="en-US" altLang="ja-JP" sz="2400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81ED013B-4791-684A-8F71-35341123BF1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524328" y="2723729"/>
            <a:ext cx="1559" cy="2817604"/>
          </a:xfrm>
          <a:prstGeom prst="bentConnector3">
            <a:avLst>
              <a:gd name="adj1" fmla="val -37903143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37A6A5-EF69-2A45-BE2D-CB15890C2F36}"/>
              </a:ext>
            </a:extLst>
          </p:cNvPr>
          <p:cNvSpPr txBox="1"/>
          <p:nvPr/>
        </p:nvSpPr>
        <p:spPr>
          <a:xfrm>
            <a:off x="6948264" y="4077072"/>
            <a:ext cx="2031325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対応しているか？</a:t>
            </a:r>
          </a:p>
        </p:txBody>
      </p:sp>
    </p:spTree>
    <p:extLst>
      <p:ext uri="{BB962C8B-B14F-4D97-AF65-F5344CB8AC3E}">
        <p14:creationId xmlns:p14="http://schemas.microsoft.com/office/powerpoint/2010/main" val="157376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500884-366C-1347-B14C-B14261629809}"/>
              </a:ext>
            </a:extLst>
          </p:cNvPr>
          <p:cNvSpPr txBox="1"/>
          <p:nvPr/>
        </p:nvSpPr>
        <p:spPr>
          <a:xfrm>
            <a:off x="395536" y="119675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研究の「ストーリー」は、概ねこんな形となる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286486-13CE-5A4F-B6CD-E4B67BBC05DB}"/>
              </a:ext>
            </a:extLst>
          </p:cNvPr>
          <p:cNvSpPr txBox="1"/>
          <p:nvPr/>
        </p:nvSpPr>
        <p:spPr>
          <a:xfrm>
            <a:off x="2627784" y="2348880"/>
            <a:ext cx="636905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なにか大きな目的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kumimoji="1" lang="ja-JP" altLang="en-US" sz="2800" dirty="0"/>
              <a:t>その目的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のサブタスク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lang="ja-JP" altLang="en-US" sz="2800" dirty="0"/>
              <a:t>そのためにこんな研究が行われてきた</a:t>
            </a:r>
            <a:endParaRPr lang="en-US" altLang="ja-JP" sz="2800" dirty="0"/>
          </a:p>
          <a:p>
            <a:r>
              <a:rPr lang="ja-JP" altLang="en-US" sz="2800" dirty="0"/>
              <a:t>でもまだ</a:t>
            </a:r>
            <a:r>
              <a:rPr kumimoji="1" lang="ja-JP" altLang="en-US" sz="2800" dirty="0"/>
              <a:t>こんな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がある</a:t>
            </a:r>
            <a:endParaRPr kumimoji="1" lang="en-US" altLang="ja-JP" sz="2800" dirty="0"/>
          </a:p>
          <a:p>
            <a:r>
              <a:rPr lang="ja-JP" altLang="en-US" sz="2800" dirty="0"/>
              <a:t>その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をこんな形で改善したい</a:t>
            </a:r>
            <a:endParaRPr lang="en-US" altLang="ja-JP" sz="2800" dirty="0"/>
          </a:p>
          <a:p>
            <a:r>
              <a:rPr lang="ja-JP" altLang="en-US" sz="2800" dirty="0"/>
              <a:t>具体的な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の改善方法</a:t>
            </a:r>
            <a:endParaRPr lang="en-US" altLang="ja-JP" sz="2800" dirty="0"/>
          </a:p>
          <a:p>
            <a:r>
              <a:rPr kumimoji="1" lang="ja-JP" altLang="en-US" sz="2800" dirty="0"/>
              <a:t>どれくらい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は</a:t>
            </a:r>
            <a:r>
              <a:rPr lang="ja-JP" altLang="en-US" sz="2800" dirty="0"/>
              <a:t>解決できたのか？</a:t>
            </a:r>
            <a:endParaRPr lang="en-US" altLang="ja-JP" sz="2800" dirty="0"/>
          </a:p>
          <a:p>
            <a:r>
              <a:rPr lang="ja-JP" altLang="en-US" sz="2800" dirty="0">
                <a:solidFill>
                  <a:srgbClr val="FF0000"/>
                </a:solidFill>
              </a:rPr>
              <a:t>この研究はどんな意味を持つか？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894C77-64B3-994E-B16D-0F83E60D328B}"/>
              </a:ext>
            </a:extLst>
          </p:cNvPr>
          <p:cNvSpPr/>
          <p:nvPr/>
        </p:nvSpPr>
        <p:spPr>
          <a:xfrm>
            <a:off x="147164" y="2348880"/>
            <a:ext cx="2552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大きな背景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小さな背景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先行研究紹介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問題提起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目的の説明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手法の説明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結果の説明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>
                <a:solidFill>
                  <a:srgbClr val="FF0000"/>
                </a:solidFill>
              </a:rPr>
              <a:t>[</a:t>
            </a:r>
            <a:r>
              <a:rPr lang="ja-JP" altLang="en-US" sz="2800" dirty="0">
                <a:solidFill>
                  <a:srgbClr val="FF0000"/>
                </a:solidFill>
              </a:rPr>
              <a:t>まとめと考察</a:t>
            </a:r>
            <a:r>
              <a:rPr lang="en-US" altLang="ja-JP" sz="28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72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E9D386-D786-0840-B283-991D2A65B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研究の流れ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99E94E-81DE-AF4B-BAF7-B4CF875A6A34}"/>
              </a:ext>
            </a:extLst>
          </p:cNvPr>
          <p:cNvSpPr txBox="1"/>
          <p:nvPr/>
        </p:nvSpPr>
        <p:spPr>
          <a:xfrm>
            <a:off x="395536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研究には「流れ」があり、新しい研究は、その一部となる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403106B7-A027-5448-8276-B1B84F0307D8}"/>
              </a:ext>
            </a:extLst>
          </p:cNvPr>
          <p:cNvSpPr/>
          <p:nvPr/>
        </p:nvSpPr>
        <p:spPr>
          <a:xfrm>
            <a:off x="611560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465EDF9-0F15-A044-9AC0-151B813D3031}"/>
              </a:ext>
            </a:extLst>
          </p:cNvPr>
          <p:cNvSpPr/>
          <p:nvPr/>
        </p:nvSpPr>
        <p:spPr>
          <a:xfrm>
            <a:off x="1547664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25FE30B-8141-5E43-96FE-E8E50E96336E}"/>
              </a:ext>
            </a:extLst>
          </p:cNvPr>
          <p:cNvSpPr/>
          <p:nvPr/>
        </p:nvSpPr>
        <p:spPr>
          <a:xfrm>
            <a:off x="2555776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61E9EF4C-1757-DC4A-BE41-FACCB2EF258D}"/>
              </a:ext>
            </a:extLst>
          </p:cNvPr>
          <p:cNvSpPr/>
          <p:nvPr/>
        </p:nvSpPr>
        <p:spPr>
          <a:xfrm>
            <a:off x="3491880" y="2348880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D16C8C-3DF9-4341-861B-E01232FDC99B}"/>
              </a:ext>
            </a:extLst>
          </p:cNvPr>
          <p:cNvCxnSpPr>
            <a:stCxn id="4" idx="6"/>
          </p:cNvCxnSpPr>
          <p:nvPr/>
        </p:nvCxnSpPr>
        <p:spPr>
          <a:xfrm>
            <a:off x="1043608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F74240D-2DAF-3C4E-B696-90442CAC3FDB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79712" y="256490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6EA4FBB-F24D-EF43-A602-0D7F3051F39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987824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6C7F9E-F386-8C4D-AB3A-702D8C54B9AB}"/>
              </a:ext>
            </a:extLst>
          </p:cNvPr>
          <p:cNvSpPr txBox="1"/>
          <p:nvPr/>
        </p:nvSpPr>
        <p:spPr>
          <a:xfrm>
            <a:off x="1331640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CFD1EDA4-2827-A747-83AD-165B9C4525EF}"/>
              </a:ext>
            </a:extLst>
          </p:cNvPr>
          <p:cNvSpPr/>
          <p:nvPr/>
        </p:nvSpPr>
        <p:spPr>
          <a:xfrm rot="5400000">
            <a:off x="1763688" y="1052736"/>
            <a:ext cx="216024" cy="22322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CEBD8A-D8BF-7B4D-BABB-4FE0492A36FE}"/>
              </a:ext>
            </a:extLst>
          </p:cNvPr>
          <p:cNvSpPr txBox="1"/>
          <p:nvPr/>
        </p:nvSpPr>
        <p:spPr>
          <a:xfrm>
            <a:off x="3269322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本研究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244ABDD-ACC3-164F-A519-285C2B6972B5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3707904" y="1998132"/>
            <a:ext cx="0" cy="350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6CC88021-F1F7-2A46-A76C-3B7875360D55}"/>
              </a:ext>
            </a:extLst>
          </p:cNvPr>
          <p:cNvSpPr/>
          <p:nvPr/>
        </p:nvSpPr>
        <p:spPr>
          <a:xfrm>
            <a:off x="539552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D53A1499-2C60-D24A-9A56-F17D4EE4A664}"/>
              </a:ext>
            </a:extLst>
          </p:cNvPr>
          <p:cNvSpPr/>
          <p:nvPr/>
        </p:nvSpPr>
        <p:spPr>
          <a:xfrm>
            <a:off x="1475656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2B434041-09BA-3046-BF3B-A83B91112FE2}"/>
              </a:ext>
            </a:extLst>
          </p:cNvPr>
          <p:cNvSpPr/>
          <p:nvPr/>
        </p:nvSpPr>
        <p:spPr>
          <a:xfrm>
            <a:off x="2483768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497040-68AA-794C-A423-AE7258289B3D}"/>
              </a:ext>
            </a:extLst>
          </p:cNvPr>
          <p:cNvSpPr/>
          <p:nvPr/>
        </p:nvSpPr>
        <p:spPr>
          <a:xfrm>
            <a:off x="3419872" y="4293096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84C665E-7CB0-C247-ACED-19EFEE178A36}"/>
              </a:ext>
            </a:extLst>
          </p:cNvPr>
          <p:cNvCxnSpPr>
            <a:stCxn id="21" idx="6"/>
          </p:cNvCxnSpPr>
          <p:nvPr/>
        </p:nvCxnSpPr>
        <p:spPr>
          <a:xfrm>
            <a:off x="97160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C045C41-5F0E-E840-A957-6038BEC8839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907704" y="450912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1E1ECCC-B46F-3D45-8DFF-548C7F38427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2915816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D575DD-E3D6-3A46-B6AA-81023A157ACC}"/>
              </a:ext>
            </a:extLst>
          </p:cNvPr>
          <p:cNvSpPr txBox="1"/>
          <p:nvPr/>
        </p:nvSpPr>
        <p:spPr>
          <a:xfrm>
            <a:off x="1763688" y="3645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F6869CFE-B748-AD40-8DA5-1CD1D8C9903E}"/>
              </a:ext>
            </a:extLst>
          </p:cNvPr>
          <p:cNvSpPr/>
          <p:nvPr/>
        </p:nvSpPr>
        <p:spPr>
          <a:xfrm rot="5400000">
            <a:off x="2195736" y="2564904"/>
            <a:ext cx="144016" cy="3168352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467412A1-726E-6E49-817C-C8C7ECC02456}"/>
              </a:ext>
            </a:extLst>
          </p:cNvPr>
          <p:cNvSpPr/>
          <p:nvPr/>
        </p:nvSpPr>
        <p:spPr>
          <a:xfrm>
            <a:off x="4355976" y="4293096"/>
            <a:ext cx="432048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18806A5-2D14-7646-9909-02F547B622A8}"/>
              </a:ext>
            </a:extLst>
          </p:cNvPr>
          <p:cNvCxnSpPr>
            <a:endCxn id="32" idx="2"/>
          </p:cNvCxnSpPr>
          <p:nvPr/>
        </p:nvCxnSpPr>
        <p:spPr>
          <a:xfrm>
            <a:off x="385192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22BE82-62DF-ED4C-A5C3-08692619FDC3}"/>
              </a:ext>
            </a:extLst>
          </p:cNvPr>
          <p:cNvSpPr txBox="1"/>
          <p:nvPr/>
        </p:nvSpPr>
        <p:spPr>
          <a:xfrm>
            <a:off x="323528" y="306896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いずれこの研究も「先行研究」の一部となる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258B8F6-716B-6246-B1E9-04BBBF292A33}"/>
              </a:ext>
            </a:extLst>
          </p:cNvPr>
          <p:cNvSpPr txBox="1"/>
          <p:nvPr/>
        </p:nvSpPr>
        <p:spPr>
          <a:xfrm>
            <a:off x="467544" y="5085184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考察には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この研究は「研究の流れ」においてどんな意味を持つか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この研究の先にどんな展開があるか</a:t>
            </a:r>
            <a:endParaRPr kumimoji="1" lang="en-US" altLang="ja-JP" sz="2400"/>
          </a:p>
          <a:p>
            <a:r>
              <a:rPr lang="ja-JP" altLang="en-US" sz="2400"/>
              <a:t>を書く</a:t>
            </a:r>
            <a:endParaRPr kumimoji="1" lang="ja-JP" altLang="en-US" sz="2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E09A7A1-083E-8940-B537-24DBCCBF49F8}"/>
              </a:ext>
            </a:extLst>
          </p:cNvPr>
          <p:cNvSpPr txBox="1"/>
          <p:nvPr/>
        </p:nvSpPr>
        <p:spPr>
          <a:xfrm>
            <a:off x="3923928" y="3645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新しい展開</a:t>
            </a:r>
          </a:p>
        </p:txBody>
      </p:sp>
    </p:spTree>
    <p:extLst>
      <p:ext uri="{BB962C8B-B14F-4D97-AF65-F5344CB8AC3E}">
        <p14:creationId xmlns:p14="http://schemas.microsoft.com/office/powerpoint/2010/main" val="17557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85B315-D234-D74F-BDA6-9C6E06370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ここまでのまとめ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58808-E150-074B-B4D7-0796A588544A}"/>
              </a:ext>
            </a:extLst>
          </p:cNvPr>
          <p:cNvSpPr txBox="1"/>
          <p:nvPr/>
        </p:nvSpPr>
        <p:spPr>
          <a:xfrm>
            <a:off x="683568" y="126876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卒業論文で重要なのは</a:t>
            </a:r>
            <a:endParaRPr kumimoji="1" lang="en-US" altLang="ja-JP" sz="3600"/>
          </a:p>
          <a:p>
            <a:r>
              <a:rPr kumimoji="1" lang="ja-JP" altLang="en-US" sz="3600"/>
              <a:t>「</a:t>
            </a:r>
            <a:r>
              <a:rPr kumimoji="1" lang="ja-JP" altLang="en-US" sz="3600">
                <a:solidFill>
                  <a:srgbClr val="011893"/>
                </a:solidFill>
              </a:rPr>
              <a:t>バックアップ</a:t>
            </a:r>
            <a:r>
              <a:rPr kumimoji="1" lang="ja-JP" altLang="en-US" sz="3600"/>
              <a:t>」と「</a:t>
            </a:r>
            <a:r>
              <a:rPr kumimoji="1" lang="ja-JP" altLang="en-US" sz="3600">
                <a:solidFill>
                  <a:srgbClr val="011893"/>
                </a:solidFill>
              </a:rPr>
              <a:t>ストーリー</a:t>
            </a:r>
            <a:r>
              <a:rPr kumimoji="1" lang="ja-JP" altLang="en-US" sz="3600"/>
              <a:t>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1D70D5-D53E-E443-B99B-4281891483C4}"/>
              </a:ext>
            </a:extLst>
          </p:cNvPr>
          <p:cNvSpPr txBox="1"/>
          <p:nvPr/>
        </p:nvSpPr>
        <p:spPr>
          <a:xfrm>
            <a:off x="467544" y="3284984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がんばったこと</a:t>
            </a:r>
            <a:r>
              <a:rPr kumimoji="1" lang="ja-JP" altLang="en-US" sz="2400"/>
              <a:t>」ではなく「</a:t>
            </a:r>
            <a:r>
              <a:rPr kumimoji="1" lang="ja-JP" altLang="en-US" sz="2400">
                <a:solidFill>
                  <a:srgbClr val="011893"/>
                </a:solidFill>
              </a:rPr>
              <a:t>読者が知りたいこと</a:t>
            </a:r>
            <a:r>
              <a:rPr kumimoji="1" lang="ja-JP" altLang="en-US" sz="2400"/>
              <a:t>」を書く</a:t>
            </a:r>
            <a:endParaRPr kumimoji="1" lang="en-US" altLang="ja-JP" sz="2400"/>
          </a:p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大きな研究の流れ</a:t>
            </a:r>
            <a:r>
              <a:rPr kumimoji="1" lang="ja-JP" altLang="en-US" sz="2400"/>
              <a:t>」の中の「</a:t>
            </a:r>
            <a:r>
              <a:rPr kumimoji="1" lang="ja-JP" altLang="en-US" sz="2400">
                <a:solidFill>
                  <a:srgbClr val="011893"/>
                </a:solidFill>
              </a:rPr>
              <a:t>本研究の位置づけ</a:t>
            </a:r>
            <a:r>
              <a:rPr kumimoji="1" lang="ja-JP" altLang="en-US" sz="2400"/>
              <a:t>」を明確に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DC21D4-70BF-CE44-AF62-8626CF39988A}"/>
              </a:ext>
            </a:extLst>
          </p:cNvPr>
          <p:cNvSpPr txBox="1"/>
          <p:nvPr/>
        </p:nvSpPr>
        <p:spPr>
          <a:xfrm>
            <a:off x="3131840" y="5013176"/>
            <a:ext cx="55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上記を実施するには論文をたくさん読む必要があります。がんばりましょう・・・</a:t>
            </a:r>
          </a:p>
        </p:txBody>
      </p:sp>
      <p:pic>
        <p:nvPicPr>
          <p:cNvPr id="7" name="Picture 2" descr="忙しく仕事をしている白衣の女性のイラスト">
            <a:extLst>
              <a:ext uri="{FF2B5EF4-FFF2-40B4-BE49-F238E27FC236}">
                <a16:creationId xmlns:a16="http://schemas.microsoft.com/office/drawing/2014/main" id="{04CC228F-48ED-DB4B-8AAB-335E00DC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741567" y="1772816"/>
            <a:ext cx="41985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96AF6-181D-6944-80F8-6C7F60272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BE7E5-E2BF-C340-8556-A3EA770BF25E}"/>
              </a:ext>
            </a:extLst>
          </p:cNvPr>
          <p:cNvSpPr txBox="1"/>
          <p:nvPr/>
        </p:nvSpPr>
        <p:spPr>
          <a:xfrm>
            <a:off x="1403648" y="2996952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以下、テクニカルな注意点</a:t>
            </a:r>
          </a:p>
        </p:txBody>
      </p:sp>
    </p:spTree>
    <p:extLst>
      <p:ext uri="{BB962C8B-B14F-4D97-AF65-F5344CB8AC3E}">
        <p14:creationId xmlns:p14="http://schemas.microsoft.com/office/powerpoint/2010/main" val="416671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7624" y="9807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計算と図の作成を一度にやらない</a:t>
            </a:r>
            <a:endParaRPr kumimoji="1" lang="ja-JP" altLang="en-US" sz="3200"/>
          </a:p>
        </p:txBody>
      </p:sp>
      <p:pic>
        <p:nvPicPr>
          <p:cNvPr id="1026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259632" y="170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2420888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15816" y="155853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全部やる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3923928" y="2348880"/>
            <a:ext cx="3816424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66" y="2204864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028384" y="1763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pic>
        <p:nvPicPr>
          <p:cNvPr id="1032" name="Picture 8" descr="バツのマークのイラスト「×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丸のマークのイラスト「○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93096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259632" y="38517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454512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91581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計算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pic>
        <p:nvPicPr>
          <p:cNvPr id="1036" name="Picture 12" descr="ファイルアイコン（ブランク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789765" y="38517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8821" y="46531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dat</a:t>
            </a:r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3131840" y="4293096"/>
            <a:ext cx="806090" cy="936104"/>
            <a:chOff x="3131840" y="4221088"/>
            <a:chExt cx="806090" cy="936104"/>
          </a:xfrm>
        </p:grpSpPr>
        <p:pic>
          <p:nvPicPr>
            <p:cNvPr id="25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856" y="4509120"/>
              <a:ext cx="485814" cy="449739"/>
            </a:xfrm>
            <a:prstGeom prst="rect">
              <a:avLst/>
            </a:prstGeom>
          </p:spPr>
        </p:pic>
      </p:grpSp>
      <p:grpSp>
        <p:nvGrpSpPr>
          <p:cNvPr id="13" name="グループ化 12"/>
          <p:cNvGrpSpPr/>
          <p:nvPr/>
        </p:nvGrpSpPr>
        <p:grpSpPr>
          <a:xfrm>
            <a:off x="3059832" y="2204864"/>
            <a:ext cx="806090" cy="936104"/>
            <a:chOff x="3059832" y="2276872"/>
            <a:chExt cx="806090" cy="936104"/>
          </a:xfrm>
        </p:grpSpPr>
        <p:pic>
          <p:nvPicPr>
            <p:cNvPr id="27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848" y="2564904"/>
              <a:ext cx="485814" cy="449739"/>
            </a:xfrm>
            <a:prstGeom prst="rect">
              <a:avLst/>
            </a:prstGeom>
          </p:spPr>
        </p:pic>
      </p:grpSp>
      <p:sp>
        <p:nvSpPr>
          <p:cNvPr id="29" name="右矢印 2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5724128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右矢印 30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406794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15617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図の作成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6300192" y="4293096"/>
            <a:ext cx="806090" cy="936104"/>
            <a:chOff x="6300192" y="4221088"/>
            <a:chExt cx="806090" cy="936104"/>
          </a:xfrm>
        </p:grpSpPr>
        <p:pic>
          <p:nvPicPr>
            <p:cNvPr id="32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4208" y="4509120"/>
              <a:ext cx="485814" cy="449739"/>
            </a:xfrm>
            <a:prstGeom prst="rect">
              <a:avLst/>
            </a:prstGeom>
          </p:spPr>
        </p:pic>
      </p:grpSp>
      <p:sp>
        <p:nvSpPr>
          <p:cNvPr id="35" name="右矢印 34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730830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028384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3608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1520" y="5430705"/>
            <a:ext cx="7968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線の太さや軸のフォントなど、図はなんども作り直すから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結果ファイルと図の作成プログラムを論文リポジトリに入れたい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9535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3608" y="112474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図はデータからコマンド一発で作る</a:t>
            </a:r>
            <a:endParaRPr kumimoji="1" lang="ja-JP" altLang="en-US" sz="3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3608" y="270892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/>
              <a:t>Excel</a:t>
            </a:r>
            <a:r>
              <a:rPr lang="ja-JP" altLang="en-US" sz="2800"/>
              <a:t>等で作ると、後でどうやってその図を作ったか</a:t>
            </a:r>
            <a:r>
              <a:rPr kumimoji="1" lang="ja-JP" altLang="en-US" sz="2800"/>
              <a:t>忘れてしまう</a:t>
            </a:r>
            <a:r>
              <a:rPr lang="ja-JP" altLang="en-US" sz="2800"/>
              <a:t>。最初は面倒でも、スクリプトにしておけば、後から何をしたかがわかる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5576" y="20608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手順の記録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4509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修正が容易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508518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「図のフォントを全部大きくして」と言われても、スクリプトで作っていれば</a:t>
            </a:r>
            <a:r>
              <a:rPr kumimoji="1" lang="en-US" altLang="ja-JP" sz="2800"/>
              <a:t>sed</a:t>
            </a:r>
            <a:r>
              <a:rPr kumimoji="1" lang="ja-JP" altLang="en-US" sz="2800"/>
              <a:t>一発で済む</a:t>
            </a:r>
            <a:endParaRPr kumimoji="1" lang="en-US" altLang="ja-JP" sz="2800"/>
          </a:p>
        </p:txBody>
      </p:sp>
      <p:pic>
        <p:nvPicPr>
          <p:cNvPr id="1028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0468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2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B1C349-F26F-4391-AF43-FBC8944CCA5D}"/>
              </a:ext>
            </a:extLst>
          </p:cNvPr>
          <p:cNvSpPr txBox="1"/>
          <p:nvPr/>
        </p:nvSpPr>
        <p:spPr>
          <a:xfrm>
            <a:off x="107504" y="6344633"/>
            <a:ext cx="8496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図の改変・</a:t>
            </a:r>
            <a:r>
              <a:rPr kumimoji="1" lang="ja-JP" altLang="en-US" sz="1600" dirty="0"/>
              <a:t>捏造を疑われたときに生データとスクリプトを提出できる</a:t>
            </a:r>
            <a:r>
              <a:rPr lang="ja-JP" altLang="en-US" sz="1600" dirty="0"/>
              <a:t>という理由もある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244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98072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図とスクリプトのファイル名は揃える</a:t>
            </a:r>
            <a:endParaRPr kumimoji="1" lang="ja-JP" altLang="en-US" sz="3200"/>
          </a:p>
        </p:txBody>
      </p:sp>
      <p:sp>
        <p:nvSpPr>
          <p:cNvPr id="4" name="正方形/長方形 3"/>
          <p:cNvSpPr/>
          <p:nvPr/>
        </p:nvSpPr>
        <p:spPr>
          <a:xfrm>
            <a:off x="5796136" y="2132856"/>
            <a:ext cx="235800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/>
              <a:t>0.000000 0.041263</a:t>
            </a:r>
          </a:p>
          <a:p>
            <a:r>
              <a:rPr lang="ja-JP" altLang="en-US"/>
              <a:t>0.100000 0.143985</a:t>
            </a:r>
          </a:p>
          <a:p>
            <a:r>
              <a:rPr lang="ja-JP" altLang="en-US"/>
              <a:t>0.200000 0.188462</a:t>
            </a:r>
          </a:p>
          <a:p>
            <a:r>
              <a:rPr lang="ja-JP" altLang="en-US"/>
              <a:t>0.300000 0.241296</a:t>
            </a:r>
          </a:p>
          <a:p>
            <a:r>
              <a:rPr lang="ja-JP" altLang="en-US"/>
              <a:t>0.400000 0.264365</a:t>
            </a:r>
          </a:p>
          <a:p>
            <a:r>
              <a:rPr lang="ja-JP" altLang="en-US"/>
              <a:t>0.500000 0.309186</a:t>
            </a:r>
          </a:p>
          <a:p>
            <a:r>
              <a:rPr lang="ja-JP" altLang="en-US"/>
              <a:t>0.600000 0.444013</a:t>
            </a:r>
            <a:endParaRPr lang="en-US" altLang="ja-JP"/>
          </a:p>
          <a:p>
            <a:r>
              <a:rPr lang="en-US" altLang="ja-JP"/>
              <a:t>....</a:t>
            </a:r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84168" y="17008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pressure.dat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5076056" y="2708920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3528" y="2204864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>
                <a:latin typeface="Consolas" panose="020B0609020204030204" pitchFamily="49" charset="0"/>
              </a:rPr>
              <a:t>set term pdf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out "</a:t>
            </a:r>
            <a:r>
              <a:rPr lang="ja-JP" altLang="en-US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lang="ja-JP" altLang="en-US">
                <a:latin typeface="Consolas" panose="020B0609020204030204" pitchFamily="49" charset="0"/>
              </a:rPr>
              <a:t>.pdf"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xlabel "t"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ylabel "P"</a:t>
            </a:r>
          </a:p>
          <a:p>
            <a:r>
              <a:rPr lang="ja-JP" altLang="en-US">
                <a:latin typeface="Consolas" panose="020B0609020204030204" pitchFamily="49" charset="0"/>
              </a:rPr>
              <a:t>p "pressure.dat" pt 6 t "Data"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3608" y="177281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5400000">
            <a:off x="1871700" y="382504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83768" y="386104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$ gnuplot </a:t>
            </a:r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294460" cy="197829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403648" y="43651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.pdf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4795" y="5157192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hoge.pdf</a:t>
            </a:r>
            <a:r>
              <a:rPr lang="ja-JP" altLang="en-US" dirty="0"/>
              <a:t>を作りたければ</a:t>
            </a:r>
            <a:r>
              <a:rPr lang="en-US" altLang="ja-JP" dirty="0" err="1">
                <a:latin typeface="Consolas" panose="020B0609020204030204" pitchFamily="49" charset="0"/>
              </a:rPr>
              <a:t>hoge.plt</a:t>
            </a:r>
            <a:r>
              <a:rPr lang="ja-JP" altLang="en-US" dirty="0">
                <a:latin typeface="Consolas" panose="020B0609020204030204" pitchFamily="49" charset="0"/>
              </a:rPr>
              <a:t>や</a:t>
            </a:r>
            <a:endParaRPr lang="en-US" altLang="ja-JP" dirty="0"/>
          </a:p>
          <a:p>
            <a:r>
              <a:rPr lang="en-US" altLang="ja-JP" dirty="0">
                <a:latin typeface="Consolas" panose="020B0609020204030204" pitchFamily="49" charset="0"/>
              </a:rPr>
              <a:t>hoge.py</a:t>
            </a:r>
            <a:r>
              <a:rPr lang="ja-JP" altLang="en-US" dirty="0"/>
              <a:t>を</a:t>
            </a:r>
            <a:r>
              <a:rPr kumimoji="1" lang="ja-JP" altLang="en-US" dirty="0"/>
              <a:t>探せばよい</a:t>
            </a:r>
          </a:p>
        </p:txBody>
      </p:sp>
    </p:spTree>
    <p:extLst>
      <p:ext uri="{BB962C8B-B14F-4D97-AF65-F5344CB8AC3E}">
        <p14:creationId xmlns:p14="http://schemas.microsoft.com/office/powerpoint/2010/main" val="415386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1603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コマンド</a:t>
            </a:r>
            <a:r>
              <a:rPr kumimoji="1" lang="ja-JP" altLang="en-US" sz="3200"/>
              <a:t>一発で図が全てできるのが望ましい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475656" y="3346113"/>
            <a:ext cx="590465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>
                <a:latin typeface="Consolas" panose="020B0609020204030204" pitchFamily="49" charset="0"/>
              </a:rPr>
              <a:t>all: pressure.pdf temperature.pdf</a:t>
            </a:r>
          </a:p>
          <a:p>
            <a:endParaRPr lang="ja-JP" altLang="en-US" sz="2400">
              <a:latin typeface="Consolas" panose="020B0609020204030204" pitchFamily="49" charset="0"/>
            </a:endParaRPr>
          </a:p>
          <a:p>
            <a:r>
              <a:rPr lang="ja-JP" altLang="en-US" sz="2400">
                <a:latin typeface="Consolas" panose="020B0609020204030204" pitchFamily="49" charset="0"/>
              </a:rPr>
              <a:t>%.pdf: %.plt %.dat</a:t>
            </a:r>
          </a:p>
          <a:p>
            <a:r>
              <a:rPr lang="ja-JP" altLang="en-US" sz="2400">
                <a:latin typeface="Consolas" panose="020B0609020204030204" pitchFamily="49" charset="0"/>
              </a:rPr>
              <a:t>	gnuplot $&lt;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32240" y="220486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>
                <a:latin typeface="Consolas" panose="020B0609020204030204" pitchFamily="49" charset="0"/>
              </a:rPr>
              <a:t>Makefile</a:t>
            </a:r>
            <a:endParaRPr kumimoji="1" lang="ja-JP" altLang="en-US" sz="3600"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16832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pressure.dat</a:t>
            </a:r>
            <a:r>
              <a:rPr kumimoji="1" lang="ja-JP" altLang="en-US" sz="2400"/>
              <a:t>と</a:t>
            </a:r>
            <a:r>
              <a:rPr kumimoji="1" lang="en-US" altLang="ja-JP" sz="2400">
                <a:latin typeface="Consolas" panose="020B0609020204030204" pitchFamily="49" charset="0"/>
              </a:rPr>
              <a:t>temperature.dat</a:t>
            </a:r>
            <a:r>
              <a:rPr kumimoji="1" lang="ja-JP" altLang="en-US" sz="2400"/>
              <a:t>から</a:t>
            </a:r>
            <a:endParaRPr kumimoji="1" lang="en-US" altLang="ja-JP" sz="2400"/>
          </a:p>
          <a:p>
            <a:r>
              <a:rPr lang="en-US" altLang="ja-JP" sz="2400">
                <a:latin typeface="Consolas" panose="020B0609020204030204" pitchFamily="49" charset="0"/>
              </a:rPr>
              <a:t>pressure.plt</a:t>
            </a:r>
            <a:r>
              <a:rPr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temperature.plt</a:t>
            </a:r>
            <a:r>
              <a:rPr lang="ja-JP" altLang="en-US" sz="2400"/>
              <a:t>を使って</a:t>
            </a:r>
            <a:endParaRPr lang="en-US" altLang="ja-JP" sz="2400"/>
          </a:p>
          <a:p>
            <a:r>
              <a:rPr kumimoji="1" lang="en-US" altLang="ja-JP" sz="2400">
                <a:latin typeface="Consolas" panose="020B0609020204030204" pitchFamily="49" charset="0"/>
              </a:rPr>
              <a:t>pressure.pdf</a:t>
            </a:r>
            <a:r>
              <a:rPr kumimoji="1"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temperature.pdf</a:t>
            </a:r>
            <a:r>
              <a:rPr lang="ja-JP" altLang="en-US" sz="2400"/>
              <a:t>を作る</a:t>
            </a:r>
            <a:endParaRPr lang="en-US" altLang="ja-JP" sz="24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5046275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「そのディレクトリに入って</a:t>
            </a:r>
            <a:r>
              <a:rPr lang="en-US" altLang="ja-JP" sz="2400"/>
              <a:t>make</a:t>
            </a:r>
            <a:r>
              <a:rPr lang="ja-JP" altLang="en-US" sz="2400"/>
              <a:t>したら必要なものが揃う」という状況を作る</a:t>
            </a:r>
            <a:endParaRPr kumimoji="1" lang="en-US" altLang="ja-JP" sz="24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87624" y="6309320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Python</a:t>
            </a:r>
            <a:r>
              <a:rPr lang="ja-JP" altLang="en-US"/>
              <a:t>やシェルスクリプト等でも良い。とにかくコマンド一発で。</a:t>
            </a:r>
            <a:endParaRPr kumimoji="1" lang="ja-JP" altLang="en-US"/>
          </a:p>
        </p:txBody>
      </p:sp>
      <p:sp>
        <p:nvSpPr>
          <p:cNvPr id="10" name="右中かっこ 9"/>
          <p:cNvSpPr/>
          <p:nvPr/>
        </p:nvSpPr>
        <p:spPr>
          <a:xfrm>
            <a:off x="6372200" y="1916832"/>
            <a:ext cx="288032" cy="127444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3451FE9-B7B2-4096-B148-222477ECFE35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6969118" y="3262390"/>
            <a:ext cx="1279748" cy="45735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9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98D5A33-A2A3-FF4C-8265-A250504A0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4CADDD-511E-0748-9C90-81BCF0558ADB}"/>
              </a:ext>
            </a:extLst>
          </p:cNvPr>
          <p:cNvSpPr txBox="1"/>
          <p:nvPr/>
        </p:nvSpPr>
        <p:spPr>
          <a:xfrm>
            <a:off x="467544" y="105273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図の役割は主に</a:t>
            </a:r>
            <a:r>
              <a:rPr kumimoji="1" lang="ja-JP" altLang="en-US" sz="4400">
                <a:solidFill>
                  <a:srgbClr val="FF0000"/>
                </a:solidFill>
              </a:rPr>
              <a:t>比較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3E5400-4C13-3244-BE8B-6B31C0D719BC}"/>
              </a:ext>
            </a:extLst>
          </p:cNvPr>
          <p:cNvSpPr txBox="1"/>
          <p:nvPr/>
        </p:nvSpPr>
        <p:spPr>
          <a:xfrm>
            <a:off x="1115616" y="1772816"/>
            <a:ext cx="7656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理論値と実験値が</a:t>
            </a:r>
            <a:r>
              <a:rPr kumimoji="1" lang="ja-JP" altLang="en-US" sz="2400">
                <a:solidFill>
                  <a:srgbClr val="011893"/>
                </a:solidFill>
              </a:rPr>
              <a:t>合っている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合っていない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提案手法が既存手法よりも性能が</a:t>
            </a:r>
            <a:r>
              <a:rPr lang="ja-JP" altLang="en-US" sz="2400">
                <a:solidFill>
                  <a:srgbClr val="011893"/>
                </a:solidFill>
              </a:rPr>
              <a:t>向上した</a:t>
            </a:r>
            <a:r>
              <a:rPr lang="en-US" altLang="ja-JP" sz="2400">
                <a:solidFill>
                  <a:srgbClr val="011893"/>
                </a:solidFill>
              </a:rPr>
              <a:t>/</a:t>
            </a:r>
            <a:r>
              <a:rPr lang="ja-JP" altLang="en-US" sz="2400">
                <a:solidFill>
                  <a:srgbClr val="011893"/>
                </a:solidFill>
              </a:rPr>
              <a:t>していない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kumimoji="1" lang="ja-JP" altLang="en-US" sz="2400"/>
              <a:t>パラメータを変化させると計算量が</a:t>
            </a:r>
            <a:r>
              <a:rPr kumimoji="1" lang="ja-JP" altLang="en-US" sz="2400">
                <a:solidFill>
                  <a:srgbClr val="011893"/>
                </a:solidFill>
              </a:rPr>
              <a:t>増えた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減った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en-US" altLang="ja-JP" sz="2400"/>
              <a:t>etc.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076717-906C-FD4D-AC1F-B7172FFC1982}"/>
              </a:ext>
            </a:extLst>
          </p:cNvPr>
          <p:cNvSpPr txBox="1"/>
          <p:nvPr/>
        </p:nvSpPr>
        <p:spPr>
          <a:xfrm>
            <a:off x="395536" y="4725144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図一つにつき、メッセージ一つ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36D1BB9-A93C-1C44-B5FA-DACCC4E97456}"/>
              </a:ext>
            </a:extLst>
          </p:cNvPr>
          <p:cNvSpPr/>
          <p:nvPr/>
        </p:nvSpPr>
        <p:spPr>
          <a:xfrm>
            <a:off x="1187624" y="3573016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DD2B13-7711-0241-81FB-32BB48910055}"/>
              </a:ext>
            </a:extLst>
          </p:cNvPr>
          <p:cNvSpPr txBox="1"/>
          <p:nvPr/>
        </p:nvSpPr>
        <p:spPr>
          <a:xfrm>
            <a:off x="1835696" y="35730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比較したいものを一つ</a:t>
            </a:r>
            <a:r>
              <a:rPr lang="ja-JP" altLang="en-US" sz="2800"/>
              <a:t>の図にまとめる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ADBEAC7-D843-074D-9CCA-C2E5192FB13C}"/>
              </a:ext>
            </a:extLst>
          </p:cNvPr>
          <p:cNvSpPr/>
          <p:nvPr/>
        </p:nvSpPr>
        <p:spPr>
          <a:xfrm>
            <a:off x="1115616" y="587727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6EDEB-7EE3-C644-BDCE-24E2D96BDF6C}"/>
              </a:ext>
            </a:extLst>
          </p:cNvPr>
          <p:cNvSpPr txBox="1"/>
          <p:nvPr/>
        </p:nvSpPr>
        <p:spPr>
          <a:xfrm>
            <a:off x="1835696" y="587727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複数の情報を一つの図に詰め込まない</a:t>
            </a:r>
          </a:p>
        </p:txBody>
      </p:sp>
    </p:spTree>
    <p:extLst>
      <p:ext uri="{BB962C8B-B14F-4D97-AF65-F5344CB8AC3E}">
        <p14:creationId xmlns:p14="http://schemas.microsoft.com/office/powerpoint/2010/main" val="372978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3B398E-306F-8346-B04C-E2F58A8F5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679D05-3471-5F4A-970E-9605F8DEB6E6}"/>
              </a:ext>
            </a:extLst>
          </p:cNvPr>
          <p:cNvSpPr txBox="1"/>
          <p:nvPr/>
        </p:nvSpPr>
        <p:spPr>
          <a:xfrm>
            <a:off x="1475656" y="1124744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パラメタが大きいところで既存手法</a:t>
            </a:r>
            <a:r>
              <a:rPr lang="en-US" altLang="ja-JP" sz="2400"/>
              <a:t>X</a:t>
            </a:r>
            <a:r>
              <a:rPr lang="ja-JP" altLang="en-US" sz="2400"/>
              <a:t>に比べて提案手法</a:t>
            </a:r>
            <a:r>
              <a:rPr lang="en-US" altLang="ja-JP" sz="2400"/>
              <a:t>X'</a:t>
            </a:r>
            <a:r>
              <a:rPr lang="ja-JP" altLang="en-US" sz="2400"/>
              <a:t>の方が性能が良い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829984-4444-E845-B354-AB4536EF2D07}"/>
              </a:ext>
            </a:extLst>
          </p:cNvPr>
          <p:cNvSpPr txBox="1"/>
          <p:nvPr/>
        </p:nvSpPr>
        <p:spPr>
          <a:xfrm>
            <a:off x="395536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F77500-49FF-C34C-8F7D-7E85D6F3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01280"/>
            <a:ext cx="4064000" cy="30480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77F9629-8BAC-F34F-BF00-EC7E8BF1950E}"/>
              </a:ext>
            </a:extLst>
          </p:cNvPr>
          <p:cNvSpPr/>
          <p:nvPr/>
        </p:nvSpPr>
        <p:spPr>
          <a:xfrm>
            <a:off x="4283968" y="4197424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3977CE-8C13-2F4D-A50E-631A8142B984}"/>
              </a:ext>
            </a:extLst>
          </p:cNvPr>
          <p:cNvSpPr txBox="1"/>
          <p:nvPr/>
        </p:nvSpPr>
        <p:spPr>
          <a:xfrm>
            <a:off x="179512" y="24208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それぞれの性能の絶対値をプロット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416C9-C1CD-384E-A72C-A6D56C582330}"/>
              </a:ext>
            </a:extLst>
          </p:cNvPr>
          <p:cNvSpPr txBox="1"/>
          <p:nvPr/>
        </p:nvSpPr>
        <p:spPr>
          <a:xfrm>
            <a:off x="5364088" y="242088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</a:t>
            </a:r>
            <a:r>
              <a:rPr lang="ja-JP" altLang="en-US"/>
              <a:t>と</a:t>
            </a:r>
            <a:r>
              <a:rPr kumimoji="1" lang="en-US" altLang="ja-JP"/>
              <a:t>X</a:t>
            </a:r>
            <a:r>
              <a:rPr kumimoji="1" lang="ja-JP" altLang="en-US"/>
              <a:t>の性能比をプロット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3132C5-0743-CE4F-B84A-B69527E4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924944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542C29-6A8E-5E4D-BE50-75AE8579F1E8}"/>
              </a:ext>
            </a:extLst>
          </p:cNvPr>
          <p:cNvSpPr txBox="1"/>
          <p:nvPr/>
        </p:nvSpPr>
        <p:spPr>
          <a:xfrm>
            <a:off x="467544" y="60212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どれくらいよくなったのか</a:t>
            </a:r>
            <a:endParaRPr kumimoji="1" lang="en-US" altLang="ja-JP"/>
          </a:p>
          <a:p>
            <a:r>
              <a:rPr lang="ja-JP" altLang="en-US"/>
              <a:t>わかりづらい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962540-4579-E64E-8D60-D261ADDCD99D}"/>
              </a:ext>
            </a:extLst>
          </p:cNvPr>
          <p:cNvSpPr txBox="1"/>
          <p:nvPr/>
        </p:nvSpPr>
        <p:spPr>
          <a:xfrm>
            <a:off x="5148064" y="602128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性能向上が</a:t>
            </a:r>
            <a:r>
              <a:rPr kumimoji="1" lang="en-US" altLang="ja-JP"/>
              <a:t>10%</a:t>
            </a:r>
            <a:r>
              <a:rPr kumimoji="1" lang="ja-JP" altLang="en-US"/>
              <a:t>以上</a:t>
            </a:r>
            <a:r>
              <a:rPr kumimoji="1" lang="en-US" altLang="ja-JP"/>
              <a:t>20%</a:t>
            </a:r>
            <a:r>
              <a:rPr kumimoji="1" lang="ja-JP" altLang="en-US"/>
              <a:t>未満で</a:t>
            </a:r>
            <a:endParaRPr kumimoji="1" lang="en-US" altLang="ja-JP"/>
          </a:p>
          <a:p>
            <a:r>
              <a:rPr lang="ja-JP" altLang="en-US"/>
              <a:t>あることがすぐにわかる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4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123F32-7C9C-584C-A1AB-96EECE1AE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図の軸の「範囲」は適切に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13F8D-7CB7-6440-BF7B-B756087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064000" cy="304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289F3C-20B2-BE46-91E5-043231525175}"/>
              </a:ext>
            </a:extLst>
          </p:cNvPr>
          <p:cNvSpPr txBox="1"/>
          <p:nvPr/>
        </p:nvSpPr>
        <p:spPr>
          <a:xfrm>
            <a:off x="251520" y="52292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一見、大幅に性能向上しているように</a:t>
            </a:r>
            <a:endParaRPr kumimoji="1" lang="en-US" altLang="ja-JP"/>
          </a:p>
          <a:p>
            <a:r>
              <a:rPr lang="ja-JP" altLang="en-US"/>
              <a:t>見えるが・・・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3B0FD-9F0F-5C41-A8A5-9EB02D1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132856"/>
            <a:ext cx="4064000" cy="304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FCCB01-6B05-E54D-B027-A4B064B5158B}"/>
              </a:ext>
            </a:extLst>
          </p:cNvPr>
          <p:cNvSpPr txBox="1"/>
          <p:nvPr/>
        </p:nvSpPr>
        <p:spPr>
          <a:xfrm>
            <a:off x="5004048" y="5301208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</a:t>
            </a:r>
            <a:r>
              <a:rPr kumimoji="1" lang="ja-JP" altLang="en-US"/>
              <a:t>軸の範囲を</a:t>
            </a:r>
            <a:r>
              <a:rPr kumimoji="1" lang="en-US" altLang="ja-JP"/>
              <a:t>0</a:t>
            </a:r>
            <a:r>
              <a:rPr kumimoji="1" lang="ja-JP" altLang="en-US"/>
              <a:t>からとると性能向上は</a:t>
            </a:r>
            <a:endParaRPr kumimoji="1" lang="en-US" altLang="ja-JP"/>
          </a:p>
          <a:p>
            <a:r>
              <a:rPr lang="ja-JP" altLang="en-US"/>
              <a:t>さほどでもないことがわかる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E96902-B299-004B-8C3D-1B6946EB9B8D}"/>
              </a:ext>
            </a:extLst>
          </p:cNvPr>
          <p:cNvSpPr txBox="1"/>
          <p:nvPr/>
        </p:nvSpPr>
        <p:spPr>
          <a:xfrm>
            <a:off x="5868144" y="170080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CB97E-6A41-6741-A6C0-624567A820A9}"/>
              </a:ext>
            </a:extLst>
          </p:cNvPr>
          <p:cNvSpPr txBox="1"/>
          <p:nvPr/>
        </p:nvSpPr>
        <p:spPr>
          <a:xfrm>
            <a:off x="971600" y="1700808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不適切版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AA6A0CC3-7B8A-8149-BD27-3E559E2CC185}"/>
              </a:ext>
            </a:extLst>
          </p:cNvPr>
          <p:cNvSpPr/>
          <p:nvPr/>
        </p:nvSpPr>
        <p:spPr>
          <a:xfrm>
            <a:off x="4427984" y="3501008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6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E3F191-78B7-5348-9B5E-5DE121E2F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A24F6-5E38-7847-8003-D7D26DAEEBAB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01F675-7A9A-1E4D-91B2-1BB93C755738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31A15E-4B1B-5040-B3D9-64074611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" y="2780928"/>
            <a:ext cx="4064000" cy="304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D3942A-0DD9-BF48-AD35-2074725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94" y="2780928"/>
            <a:ext cx="4064000" cy="304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67CA21-FC10-934C-B3EA-11CE11769772}"/>
              </a:ext>
            </a:extLst>
          </p:cNvPr>
          <p:cNvSpPr txBox="1"/>
          <p:nvPr/>
        </p:nvSpPr>
        <p:spPr>
          <a:xfrm>
            <a:off x="675646" y="242088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1(a)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X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101050-A298-CC46-8DD7-9DA605F0F255}"/>
              </a:ext>
            </a:extLst>
          </p:cNvPr>
          <p:cNvSpPr txBox="1"/>
          <p:nvPr/>
        </p:nvSpPr>
        <p:spPr>
          <a:xfrm>
            <a:off x="4924118" y="234888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</a:t>
            </a:r>
            <a:r>
              <a:rPr lang="en-US" altLang="ja-JP" dirty="0"/>
              <a:t>B</a:t>
            </a:r>
            <a:r>
              <a:rPr kumimoji="1" lang="en-US" altLang="ja-JP" dirty="0"/>
              <a:t>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Y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80C10-1D16-EB4F-87C1-56F220F51FFB}"/>
              </a:ext>
            </a:extLst>
          </p:cNvPr>
          <p:cNvSpPr txBox="1"/>
          <p:nvPr/>
        </p:nvSpPr>
        <p:spPr>
          <a:xfrm>
            <a:off x="899592" y="6049706"/>
            <a:ext cx="7244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比較したいものが別の図に分かれていて分かりづらい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011893"/>
                </a:solidFill>
              </a:rPr>
              <a:t>高いと良い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精度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ja-JP" altLang="en-US" dirty="0">
                <a:solidFill>
                  <a:srgbClr val="011893"/>
                </a:solidFill>
              </a:rPr>
              <a:t>低いと良い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計算時間</a:t>
            </a:r>
            <a:r>
              <a:rPr lang="en-US" altLang="ja-JP" dirty="0"/>
              <a:t>)</a:t>
            </a:r>
            <a:r>
              <a:rPr lang="ja-JP" altLang="en-US" dirty="0"/>
              <a:t>が混在している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4E593-D9B8-3849-BB5A-D430479FB3C6}"/>
              </a:ext>
            </a:extLst>
          </p:cNvPr>
          <p:cNvCxnSpPr/>
          <p:nvPr/>
        </p:nvCxnSpPr>
        <p:spPr>
          <a:xfrm>
            <a:off x="2619862" y="4365104"/>
            <a:ext cx="44644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466E584-3535-5242-BA43-8A0443671D95}"/>
              </a:ext>
            </a:extLst>
          </p:cNvPr>
          <p:cNvCxnSpPr/>
          <p:nvPr/>
        </p:nvCxnSpPr>
        <p:spPr>
          <a:xfrm>
            <a:off x="1755766" y="3356992"/>
            <a:ext cx="417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0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47FC43-2CAC-4F41-A3B2-97F1EC8DD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24781B-31E2-8342-B92A-4795D624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96952"/>
            <a:ext cx="4064000" cy="304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7CD573-8878-B74E-8538-558E6CE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6952"/>
            <a:ext cx="4064000" cy="3048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184161-D59A-8D43-B023-EC805AAAA99E}"/>
              </a:ext>
            </a:extLst>
          </p:cNvPr>
          <p:cNvSpPr txBox="1"/>
          <p:nvPr/>
        </p:nvSpPr>
        <p:spPr>
          <a:xfrm>
            <a:off x="1259632" y="256490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の精度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E47748-7B2E-D643-AB66-4C46E0103AC5}"/>
              </a:ext>
            </a:extLst>
          </p:cNvPr>
          <p:cNvSpPr txBox="1"/>
          <p:nvPr/>
        </p:nvSpPr>
        <p:spPr>
          <a:xfrm>
            <a:off x="5796136" y="256490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の計算時間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3A0107-4C37-504B-9A7C-191E5C616DB3}"/>
              </a:ext>
            </a:extLst>
          </p:cNvPr>
          <p:cNvSpPr txBox="1"/>
          <p:nvPr/>
        </p:nvSpPr>
        <p:spPr>
          <a:xfrm>
            <a:off x="2051720" y="4221088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Upper is better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9527B6-A325-6847-BCDC-EE98BB2C6754}"/>
              </a:ext>
            </a:extLst>
          </p:cNvPr>
          <p:cNvSpPr txBox="1"/>
          <p:nvPr/>
        </p:nvSpPr>
        <p:spPr>
          <a:xfrm>
            <a:off x="5364088" y="4149080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Lower is better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687E08-BD8D-5842-8C1F-2B9D8C63E4D7}"/>
              </a:ext>
            </a:extLst>
          </p:cNvPr>
          <p:cNvSpPr txBox="1"/>
          <p:nvPr/>
        </p:nvSpPr>
        <p:spPr>
          <a:xfrm>
            <a:off x="899592" y="623731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主張したいことが明確になるように図を作る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917D8D-7E99-0F44-B261-94FCE4757024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C44A5-930D-443E-B274-9388DB6C34EF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832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FE0AD2A-5847-D44C-B040-E04590F66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卒論を書く前に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26F223-752F-7946-8650-B79EFFF06B09}"/>
              </a:ext>
            </a:extLst>
          </p:cNvPr>
          <p:cNvSpPr txBox="1"/>
          <p:nvPr/>
        </p:nvSpPr>
        <p:spPr>
          <a:xfrm>
            <a:off x="1741567" y="1772816"/>
            <a:ext cx="419858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バックアップ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EE4233-7A8D-0747-9265-FFB4372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76872"/>
            <a:ext cx="2736304" cy="273630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75371" y="28537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453535" y="1916832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51F5A9-B330-F541-89FB-0AFAE8C18C98}"/>
              </a:ext>
            </a:extLst>
          </p:cNvPr>
          <p:cNvSpPr txBox="1"/>
          <p:nvPr/>
        </p:nvSpPr>
        <p:spPr>
          <a:xfrm>
            <a:off x="827584" y="57332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期日までに提出することが最も大事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081923-C28E-2A48-837E-F38520D92D50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130491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4CAF3A-6113-DC4F-AECE-25877DC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ポンチ絵の作り方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0F59687-A990-0546-B626-0A03E331A522}"/>
              </a:ext>
            </a:extLst>
          </p:cNvPr>
          <p:cNvSpPr txBox="1"/>
          <p:nvPr/>
        </p:nvSpPr>
        <p:spPr>
          <a:xfrm>
            <a:off x="467544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ポンチ絵：</a:t>
            </a:r>
            <a:r>
              <a:rPr lang="ja-JP" altLang="en-US" sz="3200"/>
              <a:t>読者の理解を助けるための概念図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89D9115-949B-974F-8519-1C6AFBD48145}"/>
              </a:ext>
            </a:extLst>
          </p:cNvPr>
          <p:cNvSpPr txBox="1"/>
          <p:nvPr/>
        </p:nvSpPr>
        <p:spPr>
          <a:xfrm>
            <a:off x="755576" y="508518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複雑な手順や、実験のセットアップ等、文章だけでは</a:t>
            </a:r>
            <a:endParaRPr kumimoji="1" lang="en-US" altLang="ja-JP" sz="2400" dirty="0"/>
          </a:p>
          <a:p>
            <a:r>
              <a:rPr lang="ja-JP" altLang="en-US" sz="2400" dirty="0"/>
              <a:t>わかりづらいものを図示する</a:t>
            </a:r>
            <a:endParaRPr kumimoji="1" lang="ja-JP" altLang="en-US" sz="2400" dirty="0"/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C3FD5334-F113-8C49-95C4-54729EC3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104456" cy="192109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9FCC8B10-6CC3-2240-9241-5214A6F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672915" cy="25716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7A99DF-62BE-4F14-AFB5-AAB3B65BC3BA}"/>
              </a:ext>
            </a:extLst>
          </p:cNvPr>
          <p:cNvSpPr txBox="1"/>
          <p:nvPr/>
        </p:nvSpPr>
        <p:spPr>
          <a:xfrm>
            <a:off x="2879304" y="4639013"/>
            <a:ext cx="62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HW, S. Morita, S. Todo, N. Kawashima, J. Phys. Soc. Jpn. </a:t>
            </a:r>
            <a:r>
              <a:rPr lang="ja-JP" altLang="en-US" sz="1400" b="1" dirty="0"/>
              <a:t>88</a:t>
            </a:r>
            <a:r>
              <a:rPr lang="ja-JP" altLang="en-US" sz="1400" dirty="0"/>
              <a:t>, 024004 (2019)</a:t>
            </a:r>
          </a:p>
        </p:txBody>
      </p:sp>
    </p:spTree>
    <p:extLst>
      <p:ext uri="{BB962C8B-B14F-4D97-AF65-F5344CB8AC3E}">
        <p14:creationId xmlns:p14="http://schemas.microsoft.com/office/powerpoint/2010/main" val="168512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656179-FA85-7844-8C37-49827E353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ポンチ絵の作り方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68BBD5-1330-AD4A-94A9-980F7463382C}"/>
              </a:ext>
            </a:extLst>
          </p:cNvPr>
          <p:cNvSpPr txBox="1"/>
          <p:nvPr/>
        </p:nvSpPr>
        <p:spPr>
          <a:xfrm>
            <a:off x="323528" y="638132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(</a:t>
            </a:r>
            <a:r>
              <a:rPr lang="ja-JP" altLang="en-US"/>
              <a:t>僕がいうのもなんだが</a:t>
            </a:r>
            <a:r>
              <a:rPr lang="en-US" altLang="ja-JP"/>
              <a:t>)</a:t>
            </a:r>
            <a:r>
              <a:rPr lang="ja-JP" altLang="en-US"/>
              <a:t>卒論の図では「いらすとや」の多用などは避ける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03B659-D938-274D-8B23-C4BB0CE7FF29}"/>
              </a:ext>
            </a:extLst>
          </p:cNvPr>
          <p:cNvSpPr txBox="1"/>
          <p:nvPr/>
        </p:nvSpPr>
        <p:spPr>
          <a:xfrm>
            <a:off x="785226" y="1453513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/>
              <a:t>PowerPoint</a:t>
            </a:r>
            <a:r>
              <a:rPr kumimoji="1" lang="ja-JP" altLang="en-US" sz="2400"/>
              <a:t>で作って</a:t>
            </a:r>
            <a:r>
              <a:rPr kumimoji="1" lang="en-US" altLang="ja-JP" sz="2400"/>
              <a:t>PNG</a:t>
            </a:r>
            <a:r>
              <a:rPr kumimoji="1" lang="ja-JP" altLang="en-US" sz="2400"/>
              <a:t>で「図として保存」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Adobe Illustrator</a:t>
            </a:r>
            <a:r>
              <a:rPr lang="ja-JP" altLang="en-US" sz="2400"/>
              <a:t>で作成して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draw.io</a:t>
            </a:r>
            <a:r>
              <a:rPr lang="ja-JP" altLang="en-US" sz="2400"/>
              <a:t>で作成して</a:t>
            </a:r>
            <a:r>
              <a:rPr lang="en-US" altLang="ja-JP" sz="2400"/>
              <a:t>Export as</a:t>
            </a:r>
            <a:r>
              <a:rPr lang="ja-JP" altLang="en-US" sz="2400"/>
              <a:t>で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E4362A1-6CCE-F64E-91D1-FE21BAC4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4392488" cy="25681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34A47D-333B-DA42-8ED9-4201F9B03B96}"/>
              </a:ext>
            </a:extLst>
          </p:cNvPr>
          <p:cNvSpPr txBox="1"/>
          <p:nvPr/>
        </p:nvSpPr>
        <p:spPr>
          <a:xfrm>
            <a:off x="353178" y="9494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ポンチ絵を作る手段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C2D1F7-8E51-D848-B01C-C82501B6FE7A}"/>
              </a:ext>
            </a:extLst>
          </p:cNvPr>
          <p:cNvSpPr txBox="1"/>
          <p:nvPr/>
        </p:nvSpPr>
        <p:spPr>
          <a:xfrm>
            <a:off x="323528" y="558924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好きな方法で作成して良いが「元のファイル」を一緒にバージョン管理すること</a:t>
            </a:r>
            <a:endParaRPr kumimoji="1" lang="en-US" altLang="ja-JP"/>
          </a:p>
          <a:p>
            <a:r>
              <a:rPr lang="en-US" altLang="ja-JP"/>
              <a:t>(PowerPoint</a:t>
            </a:r>
            <a:r>
              <a:rPr lang="ja-JP" altLang="en-US"/>
              <a:t>なら</a:t>
            </a:r>
            <a:r>
              <a:rPr lang="en-US" altLang="ja-JP"/>
              <a:t>pptx</a:t>
            </a:r>
            <a:r>
              <a:rPr lang="ja-JP" altLang="en-US"/>
              <a:t>、イラレなら</a:t>
            </a:r>
            <a:r>
              <a:rPr lang="en-US" altLang="ja-JP"/>
              <a:t>ai</a:t>
            </a:r>
            <a:r>
              <a:rPr lang="ja-JP" altLang="en-US"/>
              <a:t>等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14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1AD779-D703-830D-0B7F-A9839DF82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82EDB1-A168-D253-E591-3778252F7E81}"/>
              </a:ext>
            </a:extLst>
          </p:cNvPr>
          <p:cNvSpPr txBox="1"/>
          <p:nvPr/>
        </p:nvSpPr>
        <p:spPr>
          <a:xfrm>
            <a:off x="167154" y="1213217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著作権法第</a:t>
            </a:r>
            <a:r>
              <a:rPr kumimoji="1" lang="en-US" altLang="ja-JP" sz="2400" dirty="0"/>
              <a:t>32</a:t>
            </a:r>
            <a:r>
              <a:rPr kumimoji="1" lang="ja-JP" altLang="en-US" sz="2400"/>
              <a:t>条</a:t>
            </a:r>
            <a:r>
              <a:rPr kumimoji="1" lang="en-US" altLang="ja-JP" sz="2400" dirty="0"/>
              <a:t>1</a:t>
            </a:r>
            <a:r>
              <a:rPr kumimoji="1" lang="ja-JP" altLang="en-US" sz="2400"/>
              <a:t>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76B54D-E154-3C0F-127A-CCD8B5A44B5C}"/>
              </a:ext>
            </a:extLst>
          </p:cNvPr>
          <p:cNvSpPr txBox="1"/>
          <p:nvPr/>
        </p:nvSpPr>
        <p:spPr>
          <a:xfrm>
            <a:off x="467544" y="1696250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公表された著作物は、引用して利用することができる。この場合において、その引用は、</a:t>
            </a:r>
            <a:r>
              <a:rPr lang="ja-JP" altLang="en-US" sz="2400">
                <a:solidFill>
                  <a:srgbClr val="FF0000"/>
                </a:solidFill>
              </a:rPr>
              <a:t>公正な慣行に合致</a:t>
            </a:r>
            <a:r>
              <a:rPr lang="ja-JP" altLang="en-US" sz="2400"/>
              <a:t>するものであり、かつ、報道、批評、</a:t>
            </a:r>
            <a:r>
              <a:rPr lang="ja-JP" altLang="en-US" sz="2400">
                <a:solidFill>
                  <a:srgbClr val="FF0000"/>
                </a:solidFill>
              </a:rPr>
              <a:t>研究</a:t>
            </a:r>
            <a:r>
              <a:rPr lang="ja-JP" altLang="en-US" sz="2400"/>
              <a:t>その他の引用の目的上</a:t>
            </a:r>
            <a:r>
              <a:rPr lang="ja-JP" altLang="en-US" sz="2400">
                <a:solidFill>
                  <a:srgbClr val="FF0000"/>
                </a:solidFill>
              </a:rPr>
              <a:t>正当な範囲内</a:t>
            </a:r>
            <a:r>
              <a:rPr lang="ja-JP" altLang="en-US" sz="2400"/>
              <a:t>で行なわれるものでなければならない。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7A43B8-4C41-1845-3B0D-5070B2004956}"/>
              </a:ext>
            </a:extLst>
          </p:cNvPr>
          <p:cNvSpPr txBox="1"/>
          <p:nvPr/>
        </p:nvSpPr>
        <p:spPr>
          <a:xfrm>
            <a:off x="323528" y="3717032"/>
            <a:ext cx="7814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引用は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卒業論文の執筆にその引用が不可欠であり</a:t>
            </a:r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必然性</a:t>
            </a:r>
            <a:r>
              <a:rPr lang="en-US" altLang="ja-JP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どこまでが引用かがはっきりわかる形で</a:t>
            </a:r>
            <a:r>
              <a:rPr kumimoji="1" lang="en-US" altLang="ja-JP" sz="2400" dirty="0"/>
              <a:t>(</a:t>
            </a:r>
            <a:r>
              <a:rPr kumimoji="1" lang="ja-JP" altLang="en-US" sz="2400">
                <a:solidFill>
                  <a:srgbClr val="FF0000"/>
                </a:solidFill>
              </a:rPr>
              <a:t>明瞭区別性</a:t>
            </a:r>
            <a:r>
              <a:rPr kumimoji="1" lang="en-US" altLang="ja-JP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引用する側が質・量ともに主となるように</a:t>
            </a:r>
            <a:r>
              <a:rPr kumimoji="1" lang="en-US" altLang="ja-JP" sz="2400" dirty="0"/>
              <a:t>(</a:t>
            </a:r>
            <a:r>
              <a:rPr kumimoji="1" lang="ja-JP" altLang="en-US" sz="2400">
                <a:solidFill>
                  <a:srgbClr val="FF0000"/>
                </a:solidFill>
              </a:rPr>
              <a:t>主従関係</a:t>
            </a:r>
            <a:r>
              <a:rPr kumimoji="1" lang="en-US" altLang="ja-JP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どこから引用したかがわかるように</a:t>
            </a:r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出典の明示</a:t>
            </a:r>
            <a:r>
              <a:rPr lang="en-US" altLang="ja-JP" sz="2400" dirty="0"/>
              <a:t>)</a:t>
            </a:r>
          </a:p>
          <a:p>
            <a:r>
              <a:rPr lang="ja-JP" altLang="en-US" sz="2400"/>
              <a:t>行う必要がある</a:t>
            </a:r>
            <a:r>
              <a:rPr lang="en-US" altLang="ja-JP" sz="2400" dirty="0"/>
              <a:t>(※)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C43214-8ADF-99D8-64E5-58530F2F7F9D}"/>
              </a:ext>
            </a:extLst>
          </p:cNvPr>
          <p:cNvSpPr txBox="1"/>
          <p:nvPr/>
        </p:nvSpPr>
        <p:spPr>
          <a:xfrm>
            <a:off x="576802" y="6413162"/>
            <a:ext cx="7308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/>
              <a:t>※</a:t>
            </a:r>
            <a:r>
              <a:rPr lang="ja-JP" altLang="en-US" sz="1100"/>
              <a:t>文化庁ウェブサイト</a:t>
            </a:r>
            <a:r>
              <a:rPr lang="en-US" altLang="ja-JP" sz="1100" dirty="0"/>
              <a:t> (https://</a:t>
            </a:r>
            <a:r>
              <a:rPr lang="en-US" altLang="ja-JP" sz="1100" dirty="0" err="1"/>
              <a:t>www.bunka.go.jp</a:t>
            </a:r>
            <a:r>
              <a:rPr lang="en-US" altLang="ja-JP" sz="1100" dirty="0"/>
              <a:t>/</a:t>
            </a:r>
            <a:r>
              <a:rPr lang="en-US" altLang="ja-JP" sz="1100" dirty="0" err="1"/>
              <a:t>seisaku</a:t>
            </a:r>
            <a:r>
              <a:rPr lang="en-US" altLang="ja-JP" sz="1100" dirty="0"/>
              <a:t>/</a:t>
            </a:r>
            <a:r>
              <a:rPr lang="en-US" altLang="ja-JP" sz="1100" dirty="0" err="1"/>
              <a:t>chosakuken</a:t>
            </a:r>
            <a:r>
              <a:rPr lang="en-US" altLang="ja-JP" sz="1100" dirty="0"/>
              <a:t>/</a:t>
            </a:r>
            <a:r>
              <a:rPr lang="en-US" altLang="ja-JP" sz="1100" dirty="0" err="1"/>
              <a:t>seidokaisetsu</a:t>
            </a:r>
            <a:r>
              <a:rPr lang="en-US" altLang="ja-JP" sz="1100" dirty="0"/>
              <a:t>/</a:t>
            </a:r>
            <a:r>
              <a:rPr lang="en-US" altLang="ja-JP" sz="1100" dirty="0" err="1"/>
              <a:t>gaiyo</a:t>
            </a:r>
            <a:r>
              <a:rPr lang="en-US" altLang="ja-JP" sz="1100" dirty="0"/>
              <a:t>/</a:t>
            </a:r>
            <a:r>
              <a:rPr lang="en-US" altLang="ja-JP" sz="1100" dirty="0" err="1"/>
              <a:t>chosakubutsu_jiyu.html</a:t>
            </a:r>
            <a:r>
              <a:rPr lang="en-US" altLang="ja-JP" sz="1100" dirty="0"/>
              <a:t>)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012379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引用の無い文章は「著者のオリジナル」とみなされる</a:t>
            </a:r>
            <a:endParaRPr kumimoji="1" lang="ja-JP" altLang="en-US" sz="28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2420888"/>
            <a:ext cx="64075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という問題がある。</a:t>
            </a:r>
            <a:endParaRPr kumimoji="1" lang="en-US" altLang="ja-JP" sz="28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3717032"/>
            <a:ext cx="68066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3528" y="5085184"/>
            <a:ext cx="7127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[4-8]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1600" y="3068960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</a:t>
            </a:r>
            <a:r>
              <a:rPr kumimoji="1" lang="ja-JP" altLang="en-US" sz="2800"/>
              <a:t>著者がそう思っている。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4365104"/>
            <a:ext cx="642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文献</a:t>
            </a:r>
            <a:r>
              <a:rPr lang="en-US" altLang="ja-JP" sz="2800"/>
              <a:t>[4]</a:t>
            </a:r>
            <a:r>
              <a:rPr lang="ja-JP" altLang="en-US" sz="2800"/>
              <a:t>の</a:t>
            </a:r>
            <a:r>
              <a:rPr kumimoji="1" lang="ja-JP" altLang="en-US" sz="2800"/>
              <a:t>著者がそう指摘している。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600" y="5805264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多くの人が問題だと認識している。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2632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26876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引用するのは原則として書籍か査読論文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64310B-7B77-7144-B78A-6D335DDC5789}"/>
              </a:ext>
            </a:extLst>
          </p:cNvPr>
          <p:cNvSpPr txBox="1"/>
          <p:nvPr/>
        </p:nvSpPr>
        <p:spPr>
          <a:xfrm>
            <a:off x="771972" y="227687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できるだけウェブサイトの引用は避ける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01254-E4EE-354F-8A37-4310FE384BDD}"/>
              </a:ext>
            </a:extLst>
          </p:cNvPr>
          <p:cNvSpPr txBox="1"/>
          <p:nvPr/>
        </p:nvSpPr>
        <p:spPr>
          <a:xfrm>
            <a:off x="323528" y="6178310"/>
            <a:ext cx="8180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体裁等については</a:t>
            </a:r>
            <a:r>
              <a:rPr lang="en-US" altLang="ja-JP" sz="2000"/>
              <a:t>BibTeX</a:t>
            </a:r>
            <a:r>
              <a:rPr lang="ja-JP" altLang="en-US" sz="2000"/>
              <a:t>を使えば自動的に満たされるはずなので略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1AE0A-647A-6B41-9398-E2761F43CC5B}"/>
              </a:ext>
            </a:extLst>
          </p:cNvPr>
          <p:cNvSpPr/>
          <p:nvPr/>
        </p:nvSpPr>
        <p:spPr>
          <a:xfrm>
            <a:off x="843980" y="371703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arXiv</a:t>
            </a:r>
            <a:r>
              <a:rPr lang="ja-JP" altLang="en-US" sz="2400" dirty="0"/>
              <a:t>を引用する際は出版されていないか確認する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5B2B52-A84B-C547-9445-264087B9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520452" cy="4128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D196F4-DA62-4A49-868D-383CBC4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89040"/>
            <a:ext cx="520452" cy="412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4E2A19-667F-024D-95CE-9199F4445122}"/>
              </a:ext>
            </a:extLst>
          </p:cNvPr>
          <p:cNvSpPr txBox="1"/>
          <p:nvPr/>
        </p:nvSpPr>
        <p:spPr>
          <a:xfrm>
            <a:off x="1187624" y="285293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「まっとうな</a:t>
            </a:r>
            <a:r>
              <a:rPr lang="ja-JP" altLang="en-US" sz="2000" dirty="0"/>
              <a:t>サイト</a:t>
            </a:r>
            <a:r>
              <a:rPr kumimoji="1" lang="ja-JP" altLang="en-US" sz="2000" dirty="0"/>
              <a:t>」なら、文献が引用されているはず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必ず「原典」にあたって、内容を確認する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994687-F789-954B-81BC-F77D0635F0AB}"/>
              </a:ext>
            </a:extLst>
          </p:cNvPr>
          <p:cNvSpPr txBox="1"/>
          <p:nvPr/>
        </p:nvSpPr>
        <p:spPr>
          <a:xfrm>
            <a:off x="1187624" y="4365104"/>
            <a:ext cx="7162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機械学習の論文は</a:t>
            </a:r>
            <a:r>
              <a:rPr kumimoji="1" lang="en-US" altLang="ja-JP" sz="2000" dirty="0" err="1"/>
              <a:t>arXiv</a:t>
            </a:r>
            <a:r>
              <a:rPr kumimoji="1" lang="ja-JP" altLang="en-US" sz="2000" dirty="0"/>
              <a:t>を引用することが多いが</a:t>
            </a:r>
            <a:r>
              <a:rPr lang="ja-JP" altLang="en-US" sz="2000" dirty="0"/>
              <a:t>、有名な論文はカンファレンスペーパーになっていることが多い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タイトル等で検索してみる</a:t>
            </a:r>
          </a:p>
        </p:txBody>
      </p:sp>
    </p:spTree>
    <p:extLst>
      <p:ext uri="{BB962C8B-B14F-4D97-AF65-F5344CB8AC3E}">
        <p14:creationId xmlns:p14="http://schemas.microsoft.com/office/powerpoint/2010/main" val="3052021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63747A-E59F-7846-BA0B-B59302408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98B6AC4-856C-F749-81FF-7B9A218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83" y="2636912"/>
            <a:ext cx="2665834" cy="37724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C65242-4AA8-4D40-8B2B-5C341749E828}"/>
              </a:ext>
            </a:extLst>
          </p:cNvPr>
          <p:cNvSpPr txBox="1"/>
          <p:nvPr/>
        </p:nvSpPr>
        <p:spPr>
          <a:xfrm>
            <a:off x="1547664" y="143661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コピペはダメ！ゼッタイ！</a:t>
            </a:r>
          </a:p>
        </p:txBody>
      </p:sp>
    </p:spTree>
    <p:extLst>
      <p:ext uri="{BB962C8B-B14F-4D97-AF65-F5344CB8AC3E}">
        <p14:creationId xmlns:p14="http://schemas.microsoft.com/office/powerpoint/2010/main" val="2476951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AEAD88-F8C6-1B4D-9A2A-68DDBF66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74A283-86D6-F446-9837-80D582D55D61}"/>
              </a:ext>
            </a:extLst>
          </p:cNvPr>
          <p:cNvSpPr/>
          <p:nvPr/>
        </p:nvSpPr>
        <p:spPr>
          <a:xfrm>
            <a:off x="395536" y="112474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たとえ引用をしていても「コピペ」はしてはいけない</a:t>
            </a:r>
            <a:endParaRPr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E14-016F-6546-81FF-8A9CFB7971DB}"/>
              </a:ext>
            </a:extLst>
          </p:cNvPr>
          <p:cNvSpPr txBox="1"/>
          <p:nvPr/>
        </p:nvSpPr>
        <p:spPr>
          <a:xfrm>
            <a:off x="444209" y="3861048"/>
            <a:ext cx="519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語句説明</a:t>
            </a:r>
            <a:r>
              <a:rPr lang="ja-JP" altLang="en-US" sz="2400" dirty="0"/>
              <a:t>を</a:t>
            </a:r>
            <a:r>
              <a:rPr lang="en-US" altLang="ja-JP" sz="2400" dirty="0"/>
              <a:t>AI</a:t>
            </a:r>
            <a:r>
              <a:rPr lang="ja-JP" altLang="en-US" sz="2400" dirty="0"/>
              <a:t>や</a:t>
            </a:r>
            <a:r>
              <a:rPr kumimoji="1" lang="en-US" altLang="ja-JP" sz="2400" dirty="0"/>
              <a:t>Wikipedia</a:t>
            </a:r>
            <a:r>
              <a:rPr kumimoji="1" lang="ja-JP" altLang="en-US" sz="2400" dirty="0"/>
              <a:t>に頼らない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FCCCA-C778-0141-A94D-AB0034D96053}"/>
              </a:ext>
            </a:extLst>
          </p:cNvPr>
          <p:cNvSpPr/>
          <p:nvPr/>
        </p:nvSpPr>
        <p:spPr>
          <a:xfrm>
            <a:off x="337876" y="5056803"/>
            <a:ext cx="8331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重要語句・概念の説明を</a:t>
            </a:r>
            <a:r>
              <a:rPr lang="en-US" altLang="ja-JP" sz="2400" dirty="0"/>
              <a:t>AI</a:t>
            </a:r>
            <a:r>
              <a:rPr lang="ja-JP" altLang="en-US" sz="2400" dirty="0"/>
              <a:t>や</a:t>
            </a:r>
            <a:r>
              <a:rPr lang="en-US" altLang="ja-JP" sz="2400" dirty="0"/>
              <a:t>Wikipedia</a:t>
            </a:r>
            <a:r>
              <a:rPr lang="ja-JP" altLang="en-US" sz="2400" dirty="0"/>
              <a:t>に頼りたくなるのは</a:t>
            </a:r>
            <a:r>
              <a:rPr lang="ja-JP" altLang="en-US" sz="2400" dirty="0">
                <a:solidFill>
                  <a:srgbClr val="FF0000"/>
                </a:solidFill>
              </a:rPr>
              <a:t>文献の読み込み不足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教科書や論文をちゃんと読み、</a:t>
            </a:r>
            <a:r>
              <a:rPr lang="ja-JP" altLang="en-US" sz="2400" dirty="0">
                <a:solidFill>
                  <a:srgbClr val="FF0000"/>
                </a:solidFill>
              </a:rPr>
              <a:t>自分の言葉で書く</a:t>
            </a:r>
            <a:r>
              <a:rPr lang="ja-JP" altLang="en-US" sz="2400" dirty="0"/>
              <a:t>こと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4868-07AB-9344-B4E9-CB41F573E523}"/>
              </a:ext>
            </a:extLst>
          </p:cNvPr>
          <p:cNvSpPr txBox="1"/>
          <p:nvPr/>
        </p:nvSpPr>
        <p:spPr>
          <a:xfrm>
            <a:off x="683568" y="1916832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引用は、その文献を読んで</a:t>
            </a:r>
            <a:r>
              <a:rPr lang="ja-JP" altLang="en-US" sz="2000" dirty="0">
                <a:solidFill>
                  <a:srgbClr val="011893"/>
                </a:solidFill>
              </a:rPr>
              <a:t>自分の言葉で</a:t>
            </a:r>
            <a:r>
              <a:rPr lang="ja-JP" altLang="en-US" sz="2000" dirty="0"/>
              <a:t>理解したことを書く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文章をそのまま載せたい場合は、カギカッコで示すか、</a:t>
            </a:r>
            <a:r>
              <a:rPr lang="en-US" altLang="ja-JP" sz="2000" dirty="0"/>
              <a:t>quotation</a:t>
            </a:r>
            <a:r>
              <a:rPr lang="ja-JP" altLang="en-US" sz="2000" dirty="0"/>
              <a:t>環境を使うなど「引用である」ことがわかるようにする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8A52DA-3323-453F-A7C1-BB1FA958DDBB}"/>
              </a:ext>
            </a:extLst>
          </p:cNvPr>
          <p:cNvSpPr txBox="1"/>
          <p:nvPr/>
        </p:nvSpPr>
        <p:spPr>
          <a:xfrm>
            <a:off x="2267744" y="297909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理系で参考文献の文章をそのまま引用することは少ないはず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95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651FB3-ABA6-1301-0154-5320333D5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インターネットの画像について</a:t>
            </a:r>
            <a:endParaRPr kumimoji="1" lang="ja-JP" altLang="en-US"/>
          </a:p>
        </p:txBody>
      </p:sp>
      <p:pic>
        <p:nvPicPr>
          <p:cNvPr id="1026" name="Picture 2" descr="検索エンジンを使う人のイラスト">
            <a:extLst>
              <a:ext uri="{FF2B5EF4-FFF2-40B4-BE49-F238E27FC236}">
                <a16:creationId xmlns:a16="http://schemas.microsoft.com/office/drawing/2014/main" id="{EFA1964F-6688-6215-4EA1-5B25A10A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988" y="1648709"/>
            <a:ext cx="1498024" cy="14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378B960-4827-BC6D-6503-B1996DEC565A}"/>
              </a:ext>
            </a:extLst>
          </p:cNvPr>
          <p:cNvSpPr txBox="1"/>
          <p:nvPr/>
        </p:nvSpPr>
        <p:spPr>
          <a:xfrm>
            <a:off x="170794" y="1187044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原則としてインターネット検索で見つけた図は卒論で使わない</a:t>
            </a:r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6D6B01DC-2CA3-7951-D7F1-EEAC08D1F85B}"/>
              </a:ext>
            </a:extLst>
          </p:cNvPr>
          <p:cNvSpPr/>
          <p:nvPr/>
        </p:nvSpPr>
        <p:spPr>
          <a:xfrm rot="2700000">
            <a:off x="4053194" y="1953974"/>
            <a:ext cx="1050295" cy="1050295"/>
          </a:xfrm>
          <a:prstGeom prst="plus">
            <a:avLst>
              <a:gd name="adj" fmla="val 4521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583C70-9961-52B7-E302-EEF7EF630A58}"/>
              </a:ext>
            </a:extLst>
          </p:cNvPr>
          <p:cNvSpPr txBox="1"/>
          <p:nvPr/>
        </p:nvSpPr>
        <p:spPr>
          <a:xfrm>
            <a:off x="170794" y="3547916"/>
            <a:ext cx="8559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特に画像検索で見つけた図は、著作権者がわかりにくいことが多い</a:t>
            </a:r>
            <a:endParaRPr kumimoji="1" lang="en-US" altLang="ja-JP" sz="2000" dirty="0"/>
          </a:p>
          <a:p>
            <a:r>
              <a:rPr lang="ja-JP" altLang="en-US" sz="2000"/>
              <a:t>企業などのサイトにある画像の利用は、ほとんどの場合において事前に書面による許諾が必要</a:t>
            </a:r>
            <a:endParaRPr kumimoji="1" lang="ja-JP" altLang="en-US" sz="2000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BA404E71-A2AA-4998-16A2-3427E317CB07}"/>
              </a:ext>
            </a:extLst>
          </p:cNvPr>
          <p:cNvSpPr/>
          <p:nvPr/>
        </p:nvSpPr>
        <p:spPr>
          <a:xfrm>
            <a:off x="2048471" y="5784566"/>
            <a:ext cx="576064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42C867-180C-8C84-3FB8-2FC96714CF8A}"/>
              </a:ext>
            </a:extLst>
          </p:cNvPr>
          <p:cNvSpPr txBox="1"/>
          <p:nvPr/>
        </p:nvSpPr>
        <p:spPr>
          <a:xfrm>
            <a:off x="2742422" y="567095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必要な図は自作する</a:t>
            </a:r>
          </a:p>
        </p:txBody>
      </p:sp>
      <p:pic>
        <p:nvPicPr>
          <p:cNvPr id="1028" name="Picture 4" descr="日曜大工のイラスト">
            <a:extLst>
              <a:ext uri="{FF2B5EF4-FFF2-40B4-BE49-F238E27FC236}">
                <a16:creationId xmlns:a16="http://schemas.microsoft.com/office/drawing/2014/main" id="{D2256BA9-6FB6-6D55-236B-BE50F3C9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952457"/>
            <a:ext cx="1599339" cy="17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4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1DF874-1E4F-B261-178B-EA5530066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生成</a:t>
            </a:r>
            <a:r>
              <a:rPr lang="en-US" altLang="ja-JP" dirty="0"/>
              <a:t>AI</a:t>
            </a:r>
            <a:r>
              <a:rPr lang="ja-JP" altLang="en-US" dirty="0"/>
              <a:t>の使い方について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4410A8B-8FD3-53AD-C2C9-DC15D5A832B1}"/>
              </a:ext>
            </a:extLst>
          </p:cNvPr>
          <p:cNvSpPr txBox="1"/>
          <p:nvPr/>
        </p:nvSpPr>
        <p:spPr>
          <a:xfrm>
            <a:off x="1259632" y="944195"/>
            <a:ext cx="6160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AI</a:t>
            </a:r>
            <a:r>
              <a:rPr kumimoji="1" lang="ja-JP" altLang="en-US" sz="3600" dirty="0"/>
              <a:t>を文章生成に使ってはダメ</a:t>
            </a:r>
            <a:endParaRPr kumimoji="1" lang="en-US" altLang="ja-JP" sz="3600" dirty="0"/>
          </a:p>
          <a:p>
            <a:r>
              <a:rPr lang="en-US" altLang="ja-JP" sz="3600" dirty="0"/>
              <a:t>(</a:t>
            </a:r>
            <a:r>
              <a:rPr lang="ja-JP" altLang="en-US" sz="3600" dirty="0"/>
              <a:t>文章を書く訓練だから</a:t>
            </a:r>
            <a:r>
              <a:rPr lang="en-US" altLang="ja-JP" sz="3600" dirty="0"/>
              <a:t>)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AA8F5A-F546-6EF5-9D71-0528CF5891F2}"/>
              </a:ext>
            </a:extLst>
          </p:cNvPr>
          <p:cNvSpPr txBox="1"/>
          <p:nvPr/>
        </p:nvSpPr>
        <p:spPr>
          <a:xfrm>
            <a:off x="251520" y="4519969"/>
            <a:ext cx="67633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以下は</a:t>
            </a:r>
            <a:r>
              <a:rPr kumimoji="1" lang="en-US" altLang="ja-JP" sz="3600" dirty="0"/>
              <a:t>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適切な参考文献を探す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dirty="0"/>
              <a:t>数式が正しいか確認する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自分が書いた文章を修正する</a:t>
            </a:r>
          </a:p>
        </p:txBody>
      </p:sp>
      <p:pic>
        <p:nvPicPr>
          <p:cNvPr id="1026" name="Picture 2" descr="玩具のロボットのイラスト（青）">
            <a:extLst>
              <a:ext uri="{FF2B5EF4-FFF2-40B4-BE49-F238E27FC236}">
                <a16:creationId xmlns:a16="http://schemas.microsoft.com/office/drawing/2014/main" id="{A5DB3410-B0E9-6B87-CB75-C580CFEC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2144524"/>
            <a:ext cx="1480368" cy="18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十字形 4">
            <a:extLst>
              <a:ext uri="{FF2B5EF4-FFF2-40B4-BE49-F238E27FC236}">
                <a16:creationId xmlns:a16="http://schemas.microsoft.com/office/drawing/2014/main" id="{1DE92562-1AE6-D9D6-139D-3AD9FC2A6F62}"/>
              </a:ext>
            </a:extLst>
          </p:cNvPr>
          <p:cNvSpPr/>
          <p:nvPr/>
        </p:nvSpPr>
        <p:spPr>
          <a:xfrm rot="2700000">
            <a:off x="3459813" y="2338543"/>
            <a:ext cx="1688515" cy="1688515"/>
          </a:xfrm>
          <a:prstGeom prst="plus">
            <a:avLst>
              <a:gd name="adj" fmla="val 4495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ロボットと仲良くしている男の子のイラスト">
            <a:extLst>
              <a:ext uri="{FF2B5EF4-FFF2-40B4-BE49-F238E27FC236}">
                <a16:creationId xmlns:a16="http://schemas.microsoft.com/office/drawing/2014/main" id="{E2C0D4ED-6594-9073-BF87-4ADC1EC18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69160"/>
            <a:ext cx="1832992" cy="148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75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4D97784-24BC-D94F-AB5B-22A43568DAEE}"/>
              </a:ext>
            </a:extLst>
          </p:cNvPr>
          <p:cNvSpPr/>
          <p:nvPr/>
        </p:nvSpPr>
        <p:spPr>
          <a:xfrm>
            <a:off x="3203848" y="5085184"/>
            <a:ext cx="648072" cy="1656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5B6887-A14A-CE45-98C2-DDBBC0EBE511}"/>
              </a:ext>
            </a:extLst>
          </p:cNvPr>
          <p:cNvSpPr/>
          <p:nvPr/>
        </p:nvSpPr>
        <p:spPr>
          <a:xfrm rot="5400000">
            <a:off x="3203848" y="2060848"/>
            <a:ext cx="648072" cy="5400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6ADCAD-13BD-4B45-8F37-28D53FE17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結果について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9888E-4C59-FE4C-84DC-9E6E8070FE14}"/>
              </a:ext>
            </a:extLst>
          </p:cNvPr>
          <p:cNvSpPr txBox="1"/>
          <p:nvPr/>
        </p:nvSpPr>
        <p:spPr>
          <a:xfrm>
            <a:off x="323528" y="141277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「当初の見込みに沿った結果が出ること</a:t>
            </a:r>
            <a:r>
              <a:rPr lang="ja-JP" altLang="en-US" sz="2400"/>
              <a:t>が成功</a:t>
            </a:r>
            <a:r>
              <a:rPr kumimoji="1" lang="ja-JP" altLang="en-US" sz="2400"/>
              <a:t>」</a:t>
            </a:r>
            <a:r>
              <a:rPr kumimoji="1" lang="ja-JP" altLang="en-US" sz="2400">
                <a:solidFill>
                  <a:srgbClr val="FF0000"/>
                </a:solidFill>
              </a:rPr>
              <a:t>ではない</a:t>
            </a:r>
            <a:endParaRPr kumimoji="1"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「やったけれどできなかった」は</a:t>
            </a:r>
            <a:r>
              <a:rPr lang="ja-JP" altLang="en-US" sz="2400">
                <a:solidFill>
                  <a:srgbClr val="FF0000"/>
                </a:solidFill>
              </a:rPr>
              <a:t>立派な成果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F1DDE3-5F61-644F-B6F4-0DF76B8BD326}"/>
              </a:ext>
            </a:extLst>
          </p:cNvPr>
          <p:cNvSpPr txBox="1"/>
          <p:nvPr/>
        </p:nvSpPr>
        <p:spPr>
          <a:xfrm>
            <a:off x="611560" y="2276872"/>
            <a:ext cx="760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研究の目的は「人類の知に資する」こと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「ネガティブな結果」も、後進の試行錯誤を減らす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A76B23-56EA-6140-AFE2-7DB15C46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5517232"/>
            <a:ext cx="850519" cy="9967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EB626-01C6-8C47-8A61-F317A5CB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7032"/>
            <a:ext cx="1423415" cy="122413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A9D9A4-EF50-CD48-B347-5D60F1010D9F}"/>
              </a:ext>
            </a:extLst>
          </p:cNvPr>
          <p:cNvSpPr txBox="1"/>
          <p:nvPr/>
        </p:nvSpPr>
        <p:spPr>
          <a:xfrm>
            <a:off x="1547664" y="40770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2">
                    <a:lumMod val="10000"/>
                  </a:schemeClr>
                </a:solidFill>
              </a:rPr>
              <a:t>←行き止まり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BD2DB3-2152-4D48-920C-C4A3870D2A6C}"/>
              </a:ext>
            </a:extLst>
          </p:cNvPr>
          <p:cNvSpPr txBox="1"/>
          <p:nvPr/>
        </p:nvSpPr>
        <p:spPr>
          <a:xfrm>
            <a:off x="1287117" y="3140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今回の研究結果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02AC1C-2242-5841-8A10-CC0031BD69AE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2187364" y="3510300"/>
            <a:ext cx="0" cy="2067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2D5A2D5-6C43-904E-AA6B-51C3EB7A79C9}"/>
              </a:ext>
            </a:extLst>
          </p:cNvPr>
          <p:cNvSpPr txBox="1"/>
          <p:nvPr/>
        </p:nvSpPr>
        <p:spPr>
          <a:xfrm>
            <a:off x="4572000" y="537321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変に取り繕ったりせず</a:t>
            </a:r>
            <a:endParaRPr lang="en-US" altLang="ja-JP" sz="2800"/>
          </a:p>
          <a:p>
            <a:r>
              <a:rPr kumimoji="1" lang="ja-JP" altLang="en-US" sz="2800"/>
              <a:t>結果は誠実に書く</a:t>
            </a:r>
            <a:r>
              <a:rPr lang="ja-JP" altLang="en-US" sz="2800"/>
              <a:t>こと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299146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5E07E0-CE53-B14A-98A6-6384624B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バックアップ方法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CA570D-6F13-F749-842B-B6428B39E09D}"/>
              </a:ext>
            </a:extLst>
          </p:cNvPr>
          <p:cNvSpPr txBox="1"/>
          <p:nvPr/>
        </p:nvSpPr>
        <p:spPr>
          <a:xfrm>
            <a:off x="2771800" y="5301208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GitHub</a:t>
            </a:r>
            <a:r>
              <a:rPr kumimoji="1" lang="ja-JP" altLang="en-US" sz="3200"/>
              <a:t>を使うことを強く推奨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4FB345-9EE5-354D-8F68-D8C6B85E7005}"/>
              </a:ext>
            </a:extLst>
          </p:cNvPr>
          <p:cNvSpPr txBox="1"/>
          <p:nvPr/>
        </p:nvSpPr>
        <p:spPr>
          <a:xfrm>
            <a:off x="179512" y="112474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定期的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FABF5A-0EFE-7D45-9976-C0DE5D1AC265}"/>
              </a:ext>
            </a:extLst>
          </p:cNvPr>
          <p:cNvSpPr txBox="1"/>
          <p:nvPr/>
        </p:nvSpPr>
        <p:spPr>
          <a:xfrm>
            <a:off x="971600" y="184482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バックアップ頻度＝データが飛んだ時の手戻りの時間</a:t>
            </a:r>
            <a:endParaRPr kumimoji="1" lang="en-US" altLang="ja-JP" sz="2400"/>
          </a:p>
          <a:p>
            <a:r>
              <a:rPr lang="ja-JP" altLang="en-US" sz="2400"/>
              <a:t>最低でも毎日バックアップすること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F82833-3935-9C40-B951-881DC4B126DC}"/>
              </a:ext>
            </a:extLst>
          </p:cNvPr>
          <p:cNvSpPr txBox="1"/>
          <p:nvPr/>
        </p:nvSpPr>
        <p:spPr>
          <a:xfrm>
            <a:off x="251520" y="292494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リモート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6C2701-FFF6-4642-AA71-E3B686ADA81E}"/>
              </a:ext>
            </a:extLst>
          </p:cNvPr>
          <p:cNvSpPr txBox="1"/>
          <p:nvPr/>
        </p:nvSpPr>
        <p:spPr>
          <a:xfrm>
            <a:off x="1043608" y="3645024"/>
            <a:ext cx="6460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自分の</a:t>
            </a:r>
            <a:r>
              <a:rPr kumimoji="1" lang="en-US" altLang="ja-JP" sz="2400" dirty="0"/>
              <a:t>PC</a:t>
            </a:r>
            <a:r>
              <a:rPr kumimoji="1" lang="ja-JP" altLang="en-US" sz="2400" dirty="0"/>
              <a:t>の別フォルダにコピーするのはダメ</a:t>
            </a:r>
            <a:endParaRPr kumimoji="1" lang="en-US" altLang="ja-JP" sz="2400" dirty="0"/>
          </a:p>
          <a:p>
            <a:r>
              <a:rPr lang="en-US" altLang="ja-JP" sz="2400" dirty="0"/>
              <a:t>USB</a:t>
            </a:r>
            <a:r>
              <a:rPr lang="ja-JP" altLang="en-US" sz="2400" dirty="0"/>
              <a:t>へのコピーも信用できない</a:t>
            </a:r>
            <a:endParaRPr kumimoji="1" lang="ja-JP" altLang="en-US" sz="2400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339752" y="5373216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C1CE2E-7101-44B9-A734-D04BE81E3B1E}"/>
              </a:ext>
            </a:extLst>
          </p:cNvPr>
          <p:cNvSpPr txBox="1"/>
          <p:nvPr/>
        </p:nvSpPr>
        <p:spPr>
          <a:xfrm>
            <a:off x="251520" y="6309320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Box</a:t>
            </a:r>
            <a:r>
              <a:rPr lang="ja-JP" altLang="en-US" dirty="0"/>
              <a:t>でも</a:t>
            </a:r>
            <a:r>
              <a:rPr lang="en-US" altLang="ja-JP" dirty="0"/>
              <a:t>Dropbox</a:t>
            </a:r>
            <a:r>
              <a:rPr lang="ja-JP" altLang="en-US" dirty="0"/>
              <a:t>でもなんでもよいが、どうせバージョン管理するので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639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744CE9-6C5B-984A-5E3C-9A31380A1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CE0046-5CC8-3018-92B3-0AB715891B0B}"/>
              </a:ext>
            </a:extLst>
          </p:cNvPr>
          <p:cNvSpPr txBox="1"/>
          <p:nvPr/>
        </p:nvSpPr>
        <p:spPr>
          <a:xfrm>
            <a:off x="179512" y="1412776"/>
            <a:ext cx="8568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卒業論文は期日までに完成版を提出するのが最重要課題。計画的に執筆し、バックアップもしっかり取ること。</a:t>
            </a:r>
            <a:endParaRPr lang="en-US" altLang="ja-JP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卒業論文はフォーマットやストーリー、引用の仕方など、</a:t>
            </a:r>
            <a:r>
              <a:rPr lang="ja-JP" altLang="en-US" sz="2800" dirty="0"/>
              <a:t>科学技術論文の書き方を学ぶのが大きな目的。細かい記述ミス等をないがしろにしないこと。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076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DA6B9C-0C5D-5A43-A256-E6BAE8FF8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GitHub</a:t>
            </a:r>
            <a:r>
              <a:rPr lang="ja-JP" altLang="en-US"/>
              <a:t>による卒論執筆管理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DE5583C-E1F2-F249-9C2B-8B9009B11305}"/>
              </a:ext>
            </a:extLst>
          </p:cNvPr>
          <p:cNvSpPr/>
          <p:nvPr/>
        </p:nvSpPr>
        <p:spPr>
          <a:xfrm>
            <a:off x="323528" y="1628800"/>
            <a:ext cx="3600400" cy="252028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508D1-E59C-924B-BC90-46D029F98031}"/>
              </a:ext>
            </a:extLst>
          </p:cNvPr>
          <p:cNvSpPr txBox="1"/>
          <p:nvPr/>
        </p:nvSpPr>
        <p:spPr>
          <a:xfrm>
            <a:off x="539552" y="1844824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TeX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en-US" altLang="ja-JP" sz="2400"/>
              <a:t>bib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ja-JP" altLang="en-US" sz="2400"/>
              <a:t>図のファイル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図を作るためのデータ</a:t>
            </a:r>
            <a:endParaRPr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図を作るスクリプト等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C9BA9C-1D6F-084D-93E8-56E4B3D45800}"/>
              </a:ext>
            </a:extLst>
          </p:cNvPr>
          <p:cNvSpPr txBox="1"/>
          <p:nvPr/>
        </p:nvSpPr>
        <p:spPr>
          <a:xfrm>
            <a:off x="611560" y="105273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卒論執筆用リポジトリ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513ED1-D01C-954F-9075-15513F7D6638}"/>
              </a:ext>
            </a:extLst>
          </p:cNvPr>
          <p:cNvSpPr txBox="1"/>
          <p:nvPr/>
        </p:nvSpPr>
        <p:spPr>
          <a:xfrm>
            <a:off x="4788024" y="10527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プログラム開発用リポジトリ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ABC090-1F34-FE4A-9817-490073BC0904}"/>
              </a:ext>
            </a:extLst>
          </p:cNvPr>
          <p:cNvSpPr/>
          <p:nvPr/>
        </p:nvSpPr>
        <p:spPr>
          <a:xfrm>
            <a:off x="5004048" y="1628800"/>
            <a:ext cx="3600400" cy="172819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5F82F6-7F51-5B4C-BC0D-26587E4C7F26}"/>
              </a:ext>
            </a:extLst>
          </p:cNvPr>
          <p:cNvSpPr txBox="1"/>
          <p:nvPr/>
        </p:nvSpPr>
        <p:spPr>
          <a:xfrm>
            <a:off x="5076056" y="170080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プログラムソース</a:t>
            </a:r>
            <a:endParaRPr kumimoji="1" lang="en-US" altLang="ja-JP" sz="2400"/>
          </a:p>
          <a:p>
            <a:r>
              <a:rPr lang="ja-JP" altLang="en-US" sz="2400"/>
              <a:t>インプットファイル</a:t>
            </a:r>
            <a:endParaRPr lang="en-US" altLang="ja-JP" sz="2400"/>
          </a:p>
          <a:p>
            <a:r>
              <a:rPr lang="ja-JP" altLang="en-US" sz="2400"/>
              <a:t>ジョブスクリプト等</a:t>
            </a:r>
            <a:endParaRPr lang="en-US" altLang="ja-JP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F0A84D-DBDE-6F49-8A4C-6DE95870935B}"/>
              </a:ext>
            </a:extLst>
          </p:cNvPr>
          <p:cNvSpPr txBox="1"/>
          <p:nvPr/>
        </p:nvSpPr>
        <p:spPr>
          <a:xfrm>
            <a:off x="179512" y="4581128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卒論執筆用とプログラム開発のリポジトリ</a:t>
            </a:r>
            <a:r>
              <a:rPr lang="ja-JP" altLang="en-US" sz="2400" dirty="0"/>
              <a:t>を</a:t>
            </a:r>
            <a:r>
              <a:rPr kumimoji="1" lang="ja-JP" altLang="en-US" sz="2400" dirty="0"/>
              <a:t>分ける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出力データはプログラム開発リポジトリにいれない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図を作るためのデータは卒論執筆用リポジトリに入れる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大きなデータ</a:t>
            </a:r>
            <a:r>
              <a:rPr lang="en-US" altLang="ja-JP" sz="2400" dirty="0"/>
              <a:t>(</a:t>
            </a:r>
            <a:r>
              <a:rPr lang="ja-JP" altLang="en-US" sz="2400" dirty="0"/>
              <a:t>ダンプなど</a:t>
            </a:r>
            <a:r>
              <a:rPr lang="en-US" altLang="ja-JP" sz="2400" dirty="0"/>
              <a:t>)</a:t>
            </a:r>
            <a:r>
              <a:rPr lang="ja-JP" altLang="en-US" sz="2400" dirty="0"/>
              <a:t>はリポジトリに入れない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80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C01404-13A7-7142-A30E-7156FF65E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GitHub</a:t>
            </a:r>
            <a:r>
              <a:rPr lang="ja-JP" altLang="en-US"/>
              <a:t>による卒論執筆管理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8403F-B1EE-294D-A1AA-CB2FFF726DF6}"/>
              </a:ext>
            </a:extLst>
          </p:cNvPr>
          <p:cNvSpPr txBox="1"/>
          <p:nvPr/>
        </p:nvSpPr>
        <p:spPr>
          <a:xfrm>
            <a:off x="323528" y="1124744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</a:t>
            </a:r>
            <a:r>
              <a:rPr lang="en-US" altLang="ja-JP" sz="3200"/>
              <a:t>/GitHub</a:t>
            </a:r>
            <a:r>
              <a:rPr lang="ja-JP" altLang="en-US" sz="3200"/>
              <a:t>を使う場合のバックアップ＝</a:t>
            </a:r>
            <a:r>
              <a:rPr lang="en-US" altLang="ja-JP" sz="3200"/>
              <a:t>push</a:t>
            </a:r>
            <a:endParaRPr kumimoji="1" lang="ja-JP" altLang="en-US" sz="3200"/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5DEB31E6-9B43-8F4A-9E1F-475DE2D1BA93}"/>
              </a:ext>
            </a:extLst>
          </p:cNvPr>
          <p:cNvSpPr/>
          <p:nvPr/>
        </p:nvSpPr>
        <p:spPr>
          <a:xfrm>
            <a:off x="5076056" y="2492896"/>
            <a:ext cx="374441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柱 45">
            <a:extLst>
              <a:ext uri="{FF2B5EF4-FFF2-40B4-BE49-F238E27FC236}">
                <a16:creationId xmlns:a16="http://schemas.microsoft.com/office/drawing/2014/main" id="{76850698-A9A1-0A4F-A83C-24C81795DE8C}"/>
              </a:ext>
            </a:extLst>
          </p:cNvPr>
          <p:cNvSpPr/>
          <p:nvPr/>
        </p:nvSpPr>
        <p:spPr>
          <a:xfrm>
            <a:off x="5220072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0EC2B19-3D58-B946-A290-88E94D49822B}"/>
              </a:ext>
            </a:extLst>
          </p:cNvPr>
          <p:cNvSpPr txBox="1"/>
          <p:nvPr/>
        </p:nvSpPr>
        <p:spPr>
          <a:xfrm>
            <a:off x="5508104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ローカルリポジトリ</a:t>
            </a:r>
            <a:endParaRPr kumimoji="1" lang="ja-JP" altLang="en-US" sz="24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D7C9D9A-5B3D-744D-870D-592A7317F048}"/>
              </a:ext>
            </a:extLst>
          </p:cNvPr>
          <p:cNvSpPr txBox="1"/>
          <p:nvPr/>
        </p:nvSpPr>
        <p:spPr>
          <a:xfrm>
            <a:off x="753249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リモートリポジトリ</a:t>
            </a:r>
            <a:endParaRPr kumimoji="1" lang="ja-JP" altLang="en-US" sz="2400"/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570CE163-6F67-C947-8741-6B7D17D583B4}"/>
              </a:ext>
            </a:extLst>
          </p:cNvPr>
          <p:cNvSpPr/>
          <p:nvPr/>
        </p:nvSpPr>
        <p:spPr>
          <a:xfrm>
            <a:off x="611560" y="2492896"/>
            <a:ext cx="302433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柱 58">
            <a:extLst>
              <a:ext uri="{FF2B5EF4-FFF2-40B4-BE49-F238E27FC236}">
                <a16:creationId xmlns:a16="http://schemas.microsoft.com/office/drawing/2014/main" id="{3AA047AC-071C-5A40-AA7B-619351410A83}"/>
              </a:ext>
            </a:extLst>
          </p:cNvPr>
          <p:cNvSpPr/>
          <p:nvPr/>
        </p:nvSpPr>
        <p:spPr>
          <a:xfrm>
            <a:off x="2195736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06D9180C-4E72-1243-A922-DC1ECF11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080120" cy="1080120"/>
          </a:xfrm>
          <a:prstGeom prst="rect">
            <a:avLst/>
          </a:prstGeom>
        </p:spPr>
      </p:pic>
      <p:pic>
        <p:nvPicPr>
          <p:cNvPr id="2050" name="Picture 2" descr="忙しく仕事をしている白衣の男性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140968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右矢印 81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3707904" y="3645024"/>
            <a:ext cx="122413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6588224" y="364502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95936" y="314096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push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6392160" y="30689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latin typeface="Consolas" panose="020B0609020204030204" pitchFamily="49" charset="0"/>
              </a:rPr>
              <a:t>commit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コミットとプッシュの頻度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46531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「ひとかたまり」の仕事ごとにコミット＆プッシュ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3848" y="234888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15</a:t>
            </a:r>
            <a:r>
              <a:rPr lang="ja-JP" altLang="en-US" sz="3600"/>
              <a:t>分～</a:t>
            </a:r>
            <a:r>
              <a:rPr lang="en-US" altLang="ja-JP" sz="3600"/>
              <a:t>1</a:t>
            </a:r>
            <a:r>
              <a:rPr lang="ja-JP" altLang="en-US" sz="3600"/>
              <a:t>時間程度に一回</a:t>
            </a:r>
            <a:endParaRPr lang="en-US" altLang="ja-JP" sz="360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2040161" cy="24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115616" y="5877272"/>
            <a:ext cx="74302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いちいちパスワードを入力しないで済むように</a:t>
            </a:r>
            <a:r>
              <a:rPr kumimoji="1" lang="en-US" altLang="ja-JP"/>
              <a:t>ssh-agent</a:t>
            </a:r>
            <a:r>
              <a:rPr kumimoji="1" lang="ja-JP" altLang="en-US"/>
              <a:t>を使うこと</a:t>
            </a:r>
          </a:p>
        </p:txBody>
      </p:sp>
    </p:spTree>
    <p:extLst>
      <p:ext uri="{BB962C8B-B14F-4D97-AF65-F5344CB8AC3E}">
        <p14:creationId xmlns:p14="http://schemas.microsoft.com/office/powerpoint/2010/main" val="203139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691680" y="1916832"/>
            <a:ext cx="476284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7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07504" y="30689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331640" y="2060848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39" y="551723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「一つの論文」として、一貫したストーリーを持つことが大事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59E4A8-624E-D347-96B8-8BF1357719E8}"/>
              </a:ext>
            </a:extLst>
          </p:cNvPr>
          <p:cNvSpPr txBox="1"/>
          <p:nvPr/>
        </p:nvSpPr>
        <p:spPr>
          <a:xfrm>
            <a:off x="1691680" y="1916832"/>
            <a:ext cx="47628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394054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2919</TotalTime>
  <Words>2756</Words>
  <Application>Microsoft Office PowerPoint</Application>
  <PresentationFormat>画面に合わせる (4:3)</PresentationFormat>
  <Paragraphs>344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4" baseType="lpstr"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watanabe_hiroshi@keio.jp</cp:lastModifiedBy>
  <cp:revision>674</cp:revision>
  <dcterms:created xsi:type="dcterms:W3CDTF">2019-01-02T05:23:01Z</dcterms:created>
  <dcterms:modified xsi:type="dcterms:W3CDTF">2025-11-19T03:44:02Z</dcterms:modified>
</cp:coreProperties>
</file>